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4"/>
  </p:notesMasterIdLst>
  <p:handoutMasterIdLst>
    <p:handoutMasterId r:id="rId105"/>
  </p:handoutMasterIdLst>
  <p:sldIdLst>
    <p:sldId id="382" r:id="rId2"/>
    <p:sldId id="389" r:id="rId3"/>
    <p:sldId id="434" r:id="rId4"/>
    <p:sldId id="436" r:id="rId5"/>
    <p:sldId id="529" r:id="rId6"/>
    <p:sldId id="531" r:id="rId7"/>
    <p:sldId id="259" r:id="rId8"/>
    <p:sldId id="366" r:id="rId9"/>
    <p:sldId id="532" r:id="rId10"/>
    <p:sldId id="369" r:id="rId11"/>
    <p:sldId id="533" r:id="rId12"/>
    <p:sldId id="368" r:id="rId13"/>
    <p:sldId id="534" r:id="rId14"/>
    <p:sldId id="373" r:id="rId15"/>
    <p:sldId id="372" r:id="rId16"/>
    <p:sldId id="376" r:id="rId17"/>
    <p:sldId id="536" r:id="rId18"/>
    <p:sldId id="537" r:id="rId19"/>
    <p:sldId id="535" r:id="rId20"/>
    <p:sldId id="377" r:id="rId21"/>
    <p:sldId id="362" r:id="rId22"/>
    <p:sldId id="546" r:id="rId23"/>
    <p:sldId id="541" r:id="rId24"/>
    <p:sldId id="542" r:id="rId25"/>
    <p:sldId id="543" r:id="rId26"/>
    <p:sldId id="538" r:id="rId27"/>
    <p:sldId id="509" r:id="rId28"/>
    <p:sldId id="511" r:id="rId29"/>
    <p:sldId id="429" r:id="rId30"/>
    <p:sldId id="430" r:id="rId31"/>
    <p:sldId id="540" r:id="rId32"/>
    <p:sldId id="545" r:id="rId33"/>
    <p:sldId id="544" r:id="rId34"/>
    <p:sldId id="460" r:id="rId35"/>
    <p:sldId id="463" r:id="rId36"/>
    <p:sldId id="464" r:id="rId37"/>
    <p:sldId id="465" r:id="rId38"/>
    <p:sldId id="483" r:id="rId39"/>
    <p:sldId id="484" r:id="rId40"/>
    <p:sldId id="295" r:id="rId41"/>
    <p:sldId id="391" r:id="rId42"/>
    <p:sldId id="392" r:id="rId43"/>
    <p:sldId id="415" r:id="rId44"/>
    <p:sldId id="393" r:id="rId45"/>
    <p:sldId id="394" r:id="rId46"/>
    <p:sldId id="395" r:id="rId47"/>
    <p:sldId id="396" r:id="rId48"/>
    <p:sldId id="397" r:id="rId49"/>
    <p:sldId id="398" r:id="rId50"/>
    <p:sldId id="399" r:id="rId51"/>
    <p:sldId id="400" r:id="rId52"/>
    <p:sldId id="416" r:id="rId53"/>
    <p:sldId id="401" r:id="rId54"/>
    <p:sldId id="402" r:id="rId55"/>
    <p:sldId id="403" r:id="rId56"/>
    <p:sldId id="404" r:id="rId57"/>
    <p:sldId id="405" r:id="rId58"/>
    <p:sldId id="427" r:id="rId59"/>
    <p:sldId id="406" r:id="rId60"/>
    <p:sldId id="407" r:id="rId61"/>
    <p:sldId id="417" r:id="rId62"/>
    <p:sldId id="408" r:id="rId63"/>
    <p:sldId id="409" r:id="rId64"/>
    <p:sldId id="410" r:id="rId65"/>
    <p:sldId id="411" r:id="rId66"/>
    <p:sldId id="412" r:id="rId67"/>
    <p:sldId id="413" r:id="rId68"/>
    <p:sldId id="414" r:id="rId69"/>
    <p:sldId id="283" r:id="rId70"/>
    <p:sldId id="294" r:id="rId71"/>
    <p:sldId id="418" r:id="rId72"/>
    <p:sldId id="285" r:id="rId73"/>
    <p:sldId id="286" r:id="rId74"/>
    <p:sldId id="288" r:id="rId75"/>
    <p:sldId id="287" r:id="rId76"/>
    <p:sldId id="289" r:id="rId77"/>
    <p:sldId id="383" r:id="rId78"/>
    <p:sldId id="467" r:id="rId79"/>
    <p:sldId id="431" r:id="rId80"/>
    <p:sldId id="556" r:id="rId81"/>
    <p:sldId id="557" r:id="rId82"/>
    <p:sldId id="547" r:id="rId83"/>
    <p:sldId id="550" r:id="rId84"/>
    <p:sldId id="551" r:id="rId85"/>
    <p:sldId id="552" r:id="rId86"/>
    <p:sldId id="553" r:id="rId87"/>
    <p:sldId id="554" r:id="rId88"/>
    <p:sldId id="466" r:id="rId89"/>
    <p:sldId id="468" r:id="rId90"/>
    <p:sldId id="469" r:id="rId91"/>
    <p:sldId id="470" r:id="rId92"/>
    <p:sldId id="471" r:id="rId93"/>
    <p:sldId id="472" r:id="rId94"/>
    <p:sldId id="473" r:id="rId95"/>
    <p:sldId id="474" r:id="rId96"/>
    <p:sldId id="475" r:id="rId97"/>
    <p:sldId id="496" r:id="rId98"/>
    <p:sldId id="497" r:id="rId99"/>
    <p:sldId id="498" r:id="rId100"/>
    <p:sldId id="499" r:id="rId101"/>
    <p:sldId id="500" r:id="rId102"/>
    <p:sldId id="480" r:id="rId103"/>
  </p:sldIdLst>
  <p:sldSz cx="9144000" cy="6858000" type="screen4x3"/>
  <p:notesSz cx="9923463" cy="67945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002E"/>
    <a:srgbClr val="CCFFFF"/>
    <a:srgbClr val="66CCFF"/>
    <a:srgbClr val="33CCFF"/>
    <a:srgbClr val="99FF33"/>
    <a:srgbClr val="CCFF66"/>
    <a:srgbClr val="FF0000"/>
    <a:srgbClr val="1E00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64" autoAdjust="0"/>
    <p:restoredTop sz="94660"/>
  </p:normalViewPr>
  <p:slideViewPr>
    <p:cSldViewPr>
      <p:cViewPr>
        <p:scale>
          <a:sx n="66" d="100"/>
          <a:sy n="66" d="100"/>
        </p:scale>
        <p:origin x="-131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2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 bwMode="auto">
          <a:xfrm>
            <a:off x="5621338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3314E3-6B2D-4BDD-BF5D-760D1DC0F82D}" type="datetimeFigureOut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 bwMode="auto">
          <a:xfrm>
            <a:off x="0" y="6453188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 bwMode="auto">
          <a:xfrm>
            <a:off x="5621338" y="6453188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8FF0C8-E1E7-43B0-A6CD-6C78233DEE4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 bwMode="auto">
          <a:xfrm>
            <a:off x="5621338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4E11DE-AD54-4FAD-9429-ACB890261390}" type="datetimeFigureOut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262313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 smtClean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 bwMode="auto">
          <a:xfrm>
            <a:off x="992188" y="3227388"/>
            <a:ext cx="7939087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 bwMode="auto">
          <a:xfrm>
            <a:off x="0" y="6453188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 bwMode="auto">
          <a:xfrm>
            <a:off x="5621338" y="6453188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9D1298-6981-4DA2-AB21-6D53B8BCEEC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 smtClean="0"/>
          </a:p>
        </p:txBody>
      </p:sp>
      <p:sp>
        <p:nvSpPr>
          <p:cNvPr id="132100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A2202F-8623-4121-B848-F2B60E0BFD36}" type="slidenum">
              <a:rPr lang="en-US" smtClean="0">
                <a:cs typeface="Cordia New" pitchFamily="34" charset="-34"/>
              </a:rPr>
              <a:pPr/>
              <a:t>1</a:t>
            </a:fld>
            <a:endParaRPr lang="th-T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9D1298-6981-4DA2-AB21-6D53B8BCEEC2}" type="slidenum">
              <a:rPr lang="th-TH" smtClean="0"/>
              <a:pPr>
                <a:defRPr/>
              </a:pPr>
              <a:t>9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h-TH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h-TH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latin typeface="Comic Sans MS" pitchFamily="66" charset="0"/>
                <a:cs typeface="Angsana New" pitchFamily="18" charset="-34"/>
              </a:defRPr>
            </a:lvl1pPr>
          </a:lstStyle>
          <a:p>
            <a:pPr>
              <a:defRPr/>
            </a:pPr>
            <a:fld id="{9ECB5132-56EB-4464-A34E-67A93A1B97C9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 sz="1400">
                <a:latin typeface="Comic Sans MS" pitchFamily="66" charset="0"/>
                <a:cs typeface="Angsana New" pitchFamily="18" charset="-34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>
                <a:latin typeface="Comic Sans MS" pitchFamily="66" charset="0"/>
                <a:cs typeface="Angsana New" pitchFamily="18" charset="-34"/>
              </a:defRPr>
            </a:lvl1pPr>
          </a:lstStyle>
          <a:p>
            <a:pPr>
              <a:defRPr/>
            </a:pPr>
            <a:fld id="{C6187554-094A-4FD6-834E-317D40C50AA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43F22-C476-4A1B-B9C7-B00C80833CB8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5DAB2-0094-4089-99CF-1D1B5181EE4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EA86A-AB62-4D5A-96F0-6CFAEF6AB740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F981C-F115-41D8-BAEB-1315686E841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7DB27-BEB2-4999-BA25-ACBD0A2B63F3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15798-7335-4596-88DC-4EC6804F60E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F6362-4768-4719-B9E8-C91AB4E42A3F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985D2-E1CF-4359-92A1-5B3739C3CA9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F449C-CB15-4731-8E43-AAB2809B3A40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8FCBA-FDD1-4ABF-A1F7-49F4A02C5DB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66A67-7958-4D65-9C32-4C98589A0DAE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694F8-DB82-4266-AA61-EB4DCCAC230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C2A38-BCFE-4B5A-BFB9-C5C90D8BC9C8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AD14C-E656-4A21-9443-3DA1E35DF784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AE581-396D-4057-8692-A41789EBCF9A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6719E-3799-4C37-B6B1-177811E73BD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23088-3D90-428A-B31D-EA70D833F275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3B01C-C7E6-4693-819A-9D3C69B8F4C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353C5-EDC7-459A-A8C5-25C8F31D2300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4BE9E-1C36-4E07-A601-7637A59FF58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DC06D-2F6E-4085-8373-D6086FC70B72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C96F1-85B7-4F17-9AD7-2BF15E7DE1A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BF74F-EC22-4687-9B3D-FAB4C86E3765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83F2C-EC88-43FA-81F1-E600B4269EC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คลิกเพื่อแก้ไขลักษณะชื่อเรื่องหลัก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คลิกเพื่อแก้ไขลักษณะข้อความหลัก</a:t>
            </a:r>
          </a:p>
          <a:p>
            <a:pPr lvl="1"/>
            <a:r>
              <a:rPr lang="th-TH" smtClean="0"/>
              <a:t>ระดับสอง</a:t>
            </a:r>
          </a:p>
          <a:p>
            <a:pPr lvl="2"/>
            <a:r>
              <a:rPr lang="th-TH" smtClean="0"/>
              <a:t>ระดับสาม</a:t>
            </a:r>
          </a:p>
          <a:p>
            <a:pPr lvl="3"/>
            <a:r>
              <a:rPr lang="th-TH" smtClean="0"/>
              <a:t>ระดับสี่</a:t>
            </a:r>
          </a:p>
          <a:p>
            <a:pPr lvl="4"/>
            <a:r>
              <a:rPr lang="th-TH" smtClean="0"/>
              <a:t>ระดับห้า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600"/>
            </a:lvl1pPr>
          </a:lstStyle>
          <a:p>
            <a:pPr>
              <a:defRPr/>
            </a:pPr>
            <a:fld id="{EF674FD6-ABB1-4BE3-8B1E-11D779C1044E}" type="datetime1">
              <a:rPr lang="th-TH"/>
              <a:pPr>
                <a:defRPr/>
              </a:pPr>
              <a:t>18/06/56</a:t>
            </a:fld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6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600"/>
            </a:lvl1pPr>
          </a:lstStyle>
          <a:p>
            <a:pPr>
              <a:defRPr/>
            </a:pPr>
            <a:fld id="{28EDD033-42AE-4850-958A-80C7E4C340A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images.google.co.th/imgres?imgurl=http://news.hunsa.com/imgview/img.php?id=7912&amp;imgrefurl=http://variety.hunsa.com/detail.php?id=1411&amp;h=300&amp;w=300&amp;sz=34&amp;hl=th&amp;start=23&amp;usg=__4py9Qjx0Y97t_7s7LYR4w3ANiO8=&amp;tbnid=G3PQrwJ2soJ6KM:&amp;tbnh=116&amp;tbnw=116&amp;prev=/images?q=%E0%B8%AD%E0%B8%B2%E0%B8%AB%E0%B8%B2%E0%B8%A3&amp;start=20&amp;gbv=2&amp;ndsp=20&amp;hl=th&amp;sa=N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hyperlink" Target="http://images.google.co.th/imgres?imgurl=http://i27.photobucket.com/albums/c166/Moodaeng/Kitchen/platoo01.jpg&amp;imgrefurl=http://www.kruaklaibaan.com/forum/index.php?showtopic=539&amp;h=473&amp;w=640&amp;sz=109&amp;hl=th&amp;start=34&amp;usg=__QksDtswGzQ5JIxZbbuyHp3hwWkY=&amp;tbnid=UlPSc4k1IZYpgM:&amp;tbnh=101&amp;tbnw=137&amp;prev=/images?q=%E0%B8%9B%E0%B8%A5%E0%B8%B2&amp;start=20&amp;gbv=2&amp;ndsp=20&amp;hl=th&amp;sa=N" TargetMode="External"/><Relationship Id="rId10" Type="http://schemas.openxmlformats.org/officeDocument/2006/relationships/image" Target="../media/image6.jpeg"/><Relationship Id="rId4" Type="http://schemas.openxmlformats.org/officeDocument/2006/relationships/image" Target="../media/image1.jpe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google.co.th/imgres?imgurl=http://bp3.blogger.com/_16aqJBy2wS4/RYTJ1uMTeSI/AAAAAAAAABE/4fupn-mNypY/s320/Borax.jpg&amp;imgrefurl=http://evilaum.blogspot.com/2006/12/blog-post.html&amp;h=144&amp;w=200&amp;sz=15&amp;hl=th&amp;start=3&amp;usg=__Z6pIggLqe68Ol0JjDnH1vQAPEzg=&amp;tbnid=kXT2Lrv9_b8gGM:&amp;tbnh=75&amp;tbnw=104&amp;prev=/images?q=%E0%B8%9C%E0%B8%87%E0%B8%9A%E0%B8%AD%E0%B9%81%E0%B8%A3%E0%B8%81%E0%B8%8B%E0%B9%8C&amp;gbv=2&amp;hl=th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images.google.co.th/imgres?imgurl=http://www.dmj.ac.th/tipawan/health/acid2.JPG&amp;imgrefurl=http://www.dmj.ac.th/tipawan/book-antiacid.html&amp;h=273&amp;w=326&amp;sz=13&amp;hl=th&amp;start=2&amp;usg=__ORDVKRPELM0Oboc5tSsMP5kLkCI=&amp;tbnid=_6utHekHRMj-eM:&amp;tbnh=99&amp;tbnw=118&amp;prev=/images?q=%E0%B8%AD%E0%B9%88%E0%B8%AD%E0%B8%99%E0%B9%80%E0%B8%9E%E0%B8%A5%E0%B8%B5%E0%B8%A2&amp;gbv=2&amp;hl=th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images.google.co.th/imgres?imgurl=http://www.elib-online.com/doctor_images481/gencare00105.gif&amp;imgrefurl=http://www.elib-online.com/doctors48/general_care001.html&amp;h=221&amp;w=180&amp;sz=4&amp;hl=th&amp;start=11&amp;usg=__dzTW1chk2HdApoTzpRO0kjZf3bI=&amp;tbnid=d-9OpBm7yBDp4M:&amp;tbnh=107&amp;tbnw=87&amp;prev=/images?q=%E0%B8%AB%E0%B8%A1%E0%B8%94%E0%B8%AA%E0%B8%95%E0%B8%B4&amp;gbv=2&amp;hl=th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images.google.co.th/imgres?imgurl=http://www.bloggang.com/data/yyswim/picture/1207376806.jpg&amp;imgrefurl=http://www.bloggang.com/mainblog.php?id=yyswim&amp;month=05-04-2008&amp;group=3&amp;gblog=169&amp;h=412&amp;w=600&amp;sz=61&amp;hl=th&amp;start=25&amp;usg=__75SLFSO-iP6S2LcXgO72FJDBuf0=&amp;tbnid=6GNhwVZYn6lBUM:&amp;tbnh=93&amp;tbnw=135&amp;prev=/images?q=%E0%B8%95%E0%B8%B2&amp;start=20&amp;gbv=2&amp;ndsp=20&amp;hl=th&amp;sa=N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bloggang.com/data/nokkaew/picture/1138063449.jpg&amp;imgrefurl=http://www.bloggang.com/viewdiary.php?id=nokkaew&amp;month=01-2006&amp;date=24&amp;group=2&amp;gblog=37&amp;h=300&amp;w=400&amp;sz=13&amp;hl=th&amp;start=9&amp;usg=__OVQfnGNbVzS8lan0CoV3nV0br7s=&amp;tbnid=_Euu7PZqBqijZM:&amp;tbnh=93&amp;tbnw=124&amp;prev=/images?q=%E0%B8%A1%E0%B8%B0%E0%B8%A1%E0%B9%88%E0%B8%A7%E0%B8%87%E0%B8%94%E0%B8%AD%E0%B8%87&amp;gbv=2&amp;hl=th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images.google.co.th/imgres?imgurl=http://i36.photobucket.com/albums/e25/poomai/My%20Kitchen_3/Kaengjeudzuchini_2.jpg&amp;imgrefurl=http://www.kruaklaibaan.com/forum/index.php?showtopic=10300&amp;st=0&amp;&amp;h=480&amp;w=640&amp;sz=70&amp;hl=th&amp;start=1&amp;usg=__QlF0UQPfXQN_2W_1CGPAGuh6hEE=&amp;tbnid=ImPXqvRjyqTKDM:&amp;tbnh=103&amp;tbnw=137&amp;prev=/images?q=%E0%B8%AB%E0%B8%A1%E0%B8%B9%E0%B8%9A%E0%B8%94&amp;gbv=2&amp;hl=th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ages.google.co.th/imgres?imgurl=http://i145.photobucket.com/albums/r219/riskx_ray/sweet-1.jpg&amp;imgrefurl=http://gotoknow.org/blog/rural2/195809&amp;h=300&amp;w=400&amp;sz=31&amp;hl=th&amp;start=3&amp;usg=__H2-ctK9NricAocezftDQ1VaWQKM=&amp;tbnid=VJYUNkVoC-UPLM:&amp;tbnh=93&amp;tbnw=124&amp;prev=/images?q=%E0%B8%A5%E0%B8%AD%E0%B8%94%E0%B8%8A%E0%B9%88%E0%B8%AD%E0%B8%87&amp;gbv=2&amp;hl=th&amp;sa=G" TargetMode="External"/><Relationship Id="rId11" Type="http://schemas.openxmlformats.org/officeDocument/2006/relationships/image" Target="../media/image17.jpeg"/><Relationship Id="rId5" Type="http://schemas.openxmlformats.org/officeDocument/2006/relationships/image" Target="../media/image13.jpeg"/><Relationship Id="rId10" Type="http://schemas.openxmlformats.org/officeDocument/2006/relationships/image" Target="../media/image16.jpeg"/><Relationship Id="rId4" Type="http://schemas.openxmlformats.org/officeDocument/2006/relationships/hyperlink" Target="http://images.google.co.th/imgres?imgurl=http://gotoknow.org/file/uackku/Siamres23Aug07V2.JPG&amp;imgrefurl=http://gotoknow.org/blog/uackku/121654&amp;h=480&amp;w=640&amp;sz=150&amp;hl=th&amp;start=11&amp;usg=__uiy_-9k83o_9WK73UV4pvDJJcCI=&amp;tbnid=oxrj7UxYVQ5YoM:&amp;tbnh=103&amp;tbnw=137&amp;prev=/images?q=%E0%B8%97%E0%B8%AD%E0%B8%94%E0%B8%A1%E0%B8%B1%E0%B8%99%E0%B8%9B%E0%B8%A5%E0%B8%B2&amp;gbv=2&amp;hl=th" TargetMode="External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oknation.net/blog/home/blog_data/597/14597/images/sphoto2/bphoto170.jpg&amp;imgrefurl=http://www.oknation.net/blog/surasakc/page6&amp;h=336&amp;w=418&amp;sz=5&amp;hl=th&amp;start=3&amp;usg=__d0ILdmR2DKDEhrFfQSDIu3g-U90=&amp;tbnid=sn3rEez6ItKWRM:&amp;tbnh=100&amp;tbnw=125&amp;prev=/images?q=%E0%B9%84%E0%B8%82%E0%B9%89&amp;gbv=2&amp;hl=th&amp;sa=G" TargetMode="External"/><Relationship Id="rId13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12" Type="http://schemas.openxmlformats.org/officeDocument/2006/relationships/hyperlink" Target="http://images.google.co.th/imgres?imgurl=http://women.sanook.com/story_picture/b/41186_002.jpg&amp;imgrefurl=http://women.sanook.com/health/know_eat/knoweat_41186.php&amp;h=298&amp;w=450&amp;sz=27&amp;hl=th&amp;start=9&amp;usg=__OY7qqeWw0tr9SK_UGZ7WMZbszhI=&amp;tbnid=3wVQB4hau8-9lM:&amp;tbnh=84&amp;tbnw=127&amp;prev=/images?q=%E0%B8%9C%E0%B8%B7%E0%B9%88%E0%B8%99%E0%B8%84%E0%B8%B1%E0%B8%99&amp;gbv=2&amp;hl=th" TargetMode="External"/><Relationship Id="rId2" Type="http://schemas.openxmlformats.org/officeDocument/2006/relationships/hyperlink" Target="http://images.google.co.th/imgres?imgurl=http://www.ramaclinic.com/patient/P2002-0507-01/smell-1.jpg&amp;imgrefurl=http://www.ramaclinic.com/patient/P2002-0507-01/index.asp&amp;h=353&amp;w=300&amp;sz=14&amp;hl=th&amp;start=1&amp;usg=__hRYpRAdquUlZKfO_fvQJ1C20OYg=&amp;tbnid=n-oXuikomzI7SM:&amp;tbnh=121&amp;tbnw=103&amp;prev=/images?q=%E0%B9%80%E0%B8%AB%E0%B8%A1%E0%B9%87%E0%B8%99&amp;gbv=2&amp;hl=th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images.google.co.th/imgres?imgurl=http://www.ku.ac.th/e-magazine/jan49/know/i13.jpg&amp;imgrefurl=http://www.ku.ac.th/e-magazine/jan49/know/icu.htm&amp;h=208&amp;w=170&amp;sz=8&amp;hl=th&amp;start=11&amp;usg=__cVldK7EVz3hr26YcczdYf8Jl0ow=&amp;tbnid=dWMwZiTsV083pM:&amp;tbnh=105&amp;tbnw=86&amp;prev=/images?q=%E0%B8%AB%E0%B8%B9%E0%B8%AD%E0%B8%B7%E0%B9%89%E0%B8%AD&amp;gbv=2&amp;hl=th" TargetMode="External"/><Relationship Id="rId11" Type="http://schemas.openxmlformats.org/officeDocument/2006/relationships/image" Target="../media/image22.jpeg"/><Relationship Id="rId5" Type="http://schemas.openxmlformats.org/officeDocument/2006/relationships/image" Target="../media/image19.jpeg"/><Relationship Id="rId10" Type="http://schemas.openxmlformats.org/officeDocument/2006/relationships/hyperlink" Target="http://images.google.co.th/imgres?imgurl=http://www.neeteson.nl/Pictures/urticaria.jpg&amp;imgrefurl=http://www.ideabyidea.com/main/modules/newbb_plus/archive.php?forum=44&amp;topic_id=8099&amp;h=605&amp;w=464&amp;sz=24&amp;hl=th&amp;start=4&amp;usg=__AXpPYUGla1fm_WukCVfoyo6gRLU=&amp;tbnid=TaSiL3LAOZml0M:&amp;tbnh=135&amp;tbnw=104&amp;prev=/images?q=%E0%B8%9C%E0%B8%B7%E0%B9%88%E0%B8%99&amp;gbv=2&amp;hl=th" TargetMode="External"/><Relationship Id="rId4" Type="http://schemas.openxmlformats.org/officeDocument/2006/relationships/hyperlink" Target="http://images.google.co.th/imgres?imgurl=http://blog.spu.ac.th/home/blog_data/664/664/images/z3.jpg&amp;imgrefurl=http://blog.spu.ac.th/malee/2007/12/14/entry-39&amp;h=398&amp;w=396&amp;sz=71&amp;hl=th&amp;start=5&amp;usg=__wSaqwcbBDiiA5NIlBO_4DXvQ02Q=&amp;tbnid=gdBojpnyIvFTXM:&amp;tbnh=124&amp;tbnw=123&amp;prev=/images?q=%E0%B8%A3%E0%B8%B0%E0%B8%9A%E0%B8%9A%E0%B8%97%E0%B8%B2%E0%B8%87%E0%B9%80%E0%B8%94%E0%B8%B4%E0%B8%99%E0%B8%AD%E0%B8%B2%E0%B8%AB%E0%B8%B2%E0%B8%A3&amp;gbv=2&amp;hl=th" TargetMode="External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images.google.co.th/imgres?imgurl=http://www.pic2you.net/ik/k9009.jpg&amp;imgrefurl=http://www.pickupextreme.com/modules.php?name=Forums&amp;file=viewtopic&amp;t=2602&amp;start=0&amp;postdays=0&amp;postorder=asc&amp;highlight=&amp;h=395&amp;w=550&amp;sz=43&amp;hl=th&amp;start=4&amp;usg=__2ajBPND0VQ2Kqj527gRZEYSxE4c=&amp;tbnid=5ekScSuaEo_PjM:&amp;tbnh=96&amp;tbnw=133&amp;prev=/images?q=%E0%B8%9C%E0%B8%A5%E0%B9%84%E0%B8%A1%E0%B9%89%E0%B8%94%E0%B8%AD%E0%B8%87&amp;gbv=2&amp;hl=th" TargetMode="External"/><Relationship Id="rId7" Type="http://schemas.openxmlformats.org/officeDocument/2006/relationships/hyperlink" Target="http://images.google.co.th/imgres?imgurl=http://www.kruaklaibaan.com/forum/uploads/post-57-1202273957.jpg&amp;imgrefurl=http://www.kruaklaibaan.com/forum/index.php?showtopic=23770&amp;h=435&amp;w=580&amp;sz=64&amp;hl=th&amp;start=17&amp;usg=__M4wKtoxZZ1Z0cPcQbsEPHpnW3Uo=&amp;tbnid=OH_BmxuEYKCDwM:&amp;tbnh=101&amp;tbnw=134&amp;prev=/images?q=%E0%B8%9C%E0%B8%B1%E0%B8%81%E0%B8%94%E0%B8%AD%E0%B8%87&amp;gbv=2&amp;hl=th" TargetMode="External"/><Relationship Id="rId12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11" Type="http://schemas.openxmlformats.org/officeDocument/2006/relationships/hyperlink" Target="http://images.google.co.th/imgres?imgurl=http://img442.imageshack.us/img442/236/28oo0.jpg&amp;imgrefurl=http://www.gingamegun.com/forum/index.php?topic=943.90&amp;h=350&amp;w=500&amp;sz=56&amp;hl=th&amp;start=15&amp;usg=__LjAc1QElSHhwE5hJUE8Zm0ZCEuQ=&amp;tbnid=RSJtqQgmKswLYM:&amp;tbnh=91&amp;tbnw=130&amp;prev=/images?q=%E0%B8%A1%E0%B8%B0%E0%B8%A1%E0%B9%88%E0%B8%A7%E0%B8%87%E0%B8%94%E0%B8%AD%E0%B8%87&amp;gbv=2&amp;hl=th" TargetMode="External"/><Relationship Id="rId5" Type="http://schemas.openxmlformats.org/officeDocument/2006/relationships/hyperlink" Target="http://images.google.co.th/imgres?imgurl=http://i49.photobucket.com/albums/f257/oasmartman/Aya/03.jpg&amp;imgrefurl=http://www.bloggang.com/viewdiary.php?id=smartman&amp;month=03-2007&amp;date=13&amp;group=3&amp;gblog=7&amp;h=450&amp;w=600&amp;sz=127&amp;hl=th&amp;start=11&amp;usg=__ENOdtsnhwYqC7d6UpAgFX90v1E8=&amp;tbnid=5qjs0U-zlfPROM:&amp;tbnh=101&amp;tbnw=135&amp;prev=/images?q=%E0%B8%9C%E0%B8%A5%E0%B9%84%E0%B8%A1%E0%B9%89%E0%B8%94%E0%B8%AD%E0%B8%87&amp;gbv=2&amp;hl=th" TargetMode="External"/><Relationship Id="rId10" Type="http://schemas.openxmlformats.org/officeDocument/2006/relationships/image" Target="../media/image28.jpeg"/><Relationship Id="rId4" Type="http://schemas.openxmlformats.org/officeDocument/2006/relationships/image" Target="../media/image25.jpeg"/><Relationship Id="rId9" Type="http://schemas.openxmlformats.org/officeDocument/2006/relationships/hyperlink" Target="http://images.google.co.th/imgres?imgurl=http://www4.pantown.com/data/5495/board8/155-20061201043903.jpg&amp;imgrefurl=http://www.pantown.com/board.php?id=5495&amp;area=4&amp;name=board8&amp;topic=155&amp;action=view&amp;h=375&amp;w=500&amp;sz=73&amp;hl=th&amp;start=1&amp;usg=__Q6w4r5gGru-Oqvlb4hX4s9Nxce4=&amp;tbnid=7UYbjWD_lhEBJM:&amp;tbnh=98&amp;tbnw=130&amp;prev=/images?q=%E0%B8%9B%E0%B8%A5%E0%B8%B2%E0%B8%97%E0%B8%B9%E0%B9%80%E0%B8%84%E0%B9%87%E0%B8%A1&amp;gbv=2&amp;hl=th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mages.google.co.th/imgres?imgurl=http://www.goodlifecenter-yoga.org/homes/997175302begging.gif&amp;imgrefurl=http://www.goodlifecenter-yoga.org/article.php?headtitle=homes&amp;id=19&amp;ntype=2&amp;h=257&amp;w=200&amp;sz=23&amp;hl=th&amp;start=4&amp;usg=__CeUanDoJ9fAnlELga2Mfl3vasBI=&amp;tbnid=nYJBaER3xrNfLM:&amp;tbnh=112&amp;tbnw=87&amp;prev=/images?q=%E0%B8%AA%E0%B8%B2%E0%B8%A3%E0%B8%9F%E0%B8%AD%E0%B8%81%E0%B8%82%E0%B8%B2%E0%B8%A7&amp;gbv=2&amp;hl=th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tnewsonline.net/entertainment/pics/20070702228_02.jpg&amp;imgrefurl=http://www.tnews.co.th/overview.php?id=3103&amp;h=282&amp;w=456&amp;sz=68&amp;hl=th&amp;start=14&amp;usg=__UBd3kETzsatTEXzHtFaxgOEpHVs=&amp;tbnid=2gXJcmEdip359M:&amp;tbnh=79&amp;tbnw=128&amp;prev=/images?q=%E0%B8%AD%E0%B8%B2%E0%B9%80%E0%B8%88%E0%B8%B5%E0%B8%A2%E0%B8%99&amp;gbv=2&amp;hl=th" TargetMode="External"/><Relationship Id="rId3" Type="http://schemas.openxmlformats.org/officeDocument/2006/relationships/image" Target="../media/image31.jpeg"/><Relationship Id="rId7" Type="http://schemas.openxmlformats.org/officeDocument/2006/relationships/image" Target="../media/image23.jpeg"/><Relationship Id="rId2" Type="http://schemas.openxmlformats.org/officeDocument/2006/relationships/hyperlink" Target="http://images.google.co.th/imgres?imgurl=http://www.geocities.com/HotSprings/Resort/7341/01.jpg&amp;imgrefurl=http://www.geocities.com/HotSprings/Resort/7341/eczema.htm&amp;h=175&amp;w=199&amp;sz=5&amp;hl=th&amp;start=4&amp;usg=__huBgNzt6frwBmoLfR2XD_JHtZa4=&amp;tbnid=7mwseNuB_KTkMM:&amp;tbnh=91&amp;tbnw=104&amp;prev=/images?q=%E0%B8%9C%E0%B8%B4%E0%B8%A7%E0%B8%AB%E0%B8%99%E0%B8%B1%E0%B8%87%E0%B8%AD%E0%B8%B1%E0%B8%81%E0%B9%80%E0%B8%AA%E0%B8%9A&amp;gbv=2&amp;hl=th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images.google.co.th/imgres?imgurl=http://women.sanook.com/story_picture/b/41186_002.jpg&amp;imgrefurl=http://women.sanook.com/health/know_eat/knoweat_41186.php&amp;h=298&amp;w=450&amp;sz=27&amp;hl=th&amp;start=9&amp;usg=__OY7qqeWw0tr9SK_UGZ7WMZbszhI=&amp;tbnid=3wVQB4hau8-9lM:&amp;tbnh=84&amp;tbnw=127&amp;prev=/images?q=%E0%B8%9C%E0%B8%B7%E0%B9%88%E0%B8%99%E0%B8%84%E0%B8%B1%E0%B8%99&amp;gbv=2&amp;hl=th" TargetMode="External"/><Relationship Id="rId11" Type="http://schemas.openxmlformats.org/officeDocument/2006/relationships/image" Target="../media/image34.jpeg"/><Relationship Id="rId5" Type="http://schemas.openxmlformats.org/officeDocument/2006/relationships/image" Target="../media/image32.jpeg"/><Relationship Id="rId10" Type="http://schemas.openxmlformats.org/officeDocument/2006/relationships/hyperlink" Target="http://images.google.co.th/imgres?imgurl=http://diary.yenta4.com/diary_folder/209598/209598_uploaded/17.gif&amp;imgrefurl=http://devilbio501.exteen.com/20070906/2-digestive-system&amp;h=367&amp;w=395&amp;sz=27&amp;hl=th&amp;start=3&amp;usg=__g-mhLvi4nHubaOYmD0y_ep_gEIc=&amp;tbnid=pBdApjB3BsvTDM:&amp;tbnh=115&amp;tbnw=124&amp;prev=/images?q=%E0%B8%97%E0%B8%B2%E0%B8%87%E0%B9%80%E0%B8%94%E0%B8%B4%E0%B8%99%E0%B8%AD%E0%B8%B2%E0%B8%AB%E0%B8%B2%E0%B8%A3&amp;gbv=2&amp;hl=th" TargetMode="External"/><Relationship Id="rId4" Type="http://schemas.openxmlformats.org/officeDocument/2006/relationships/hyperlink" Target="http://images.google.co.th/imgres?imgurl=http://www.thainavy21.com/cms/components/com_mamboboard/uploaded/images/k003.jpg&amp;imgrefurl=http://www.thainavy21.com/cms/index.php?option=com_mamboboard&amp;func=view&amp;id=6428&amp;catid=6&amp;h=205&amp;w=220&amp;sz=12&amp;hl=th&amp;start=25&amp;usg=__s3PVpHXYfRTI0HAxSR8W5oSbY1Q=&amp;tbnid=bMUc1qbhndRKJM:&amp;tbnh=100&amp;tbnw=107&amp;prev=/images?q=%E0%B9%81%E0%B8%99%E0%B9%88%E0%B8%99%E0%B8%AB%E0%B8%99%E0%B9%89%E0%B8%B2%E0%B8%AD%E0%B8%81&amp;start=20&amp;gbv=2&amp;ndsp=20&amp;hl=th&amp;sa=N" TargetMode="External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skno.moph.go.th/FAM/otoppic/g1.jpg&amp;imgrefurl=http://skno.moph.go.th/FAM/otopbanpaw.html&amp;h=430&amp;w=474&amp;sz=113&amp;hl=th&amp;start=4&amp;usg=__2kIkCWTWqamChQmKrr795d4YXl8=&amp;tbnid=EMEIwLdfnHgyJM:&amp;tbnh=117&amp;tbnw=129&amp;prev=/images?q=%E0%B8%99%E0%B9%89%E0%B8%B3%E0%B8%95%E0%B8%B2%E0%B8%A5%E0%B8%A1%E0%B8%B0%E0%B8%9E%E0%B8%A3%E0%B9%89%E0%B8%B2%E0%B8%A7&amp;gbv=2&amp;hl=th" TargetMode="External"/><Relationship Id="rId13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12" Type="http://schemas.openxmlformats.org/officeDocument/2006/relationships/hyperlink" Target="http://images.google.co.th/imgres?imgurl=http://img408.imageshack.us/img408/715/21066720qb5.jpg&amp;imgrefurl=http://www.koosangkoosom.com/pages/annouce.asp?hidID=7&amp;hidArticle=50822&amp;h=493&amp;w=682&amp;sz=201&amp;hl=th&amp;start=5&amp;usg=__ItkTCHcgDrE_4rpmpryy2QPt8PQ=&amp;tbnid=nDL5EQ5zhATuVM:&amp;tbnh=100&amp;tbnw=139&amp;prev=/images?q=%E0%B8%AB%E0%B8%99%E0%B9%88%E0%B8%AD%E0%B9%84%E0%B8%A1%E0%B9%89%E0%B8%94%E0%B8%AD%E0%B8%87&amp;gbv=2&amp;hl=th" TargetMode="External"/><Relationship Id="rId2" Type="http://schemas.openxmlformats.org/officeDocument/2006/relationships/hyperlink" Target="http://images.google.co.th/imgres?imgurl=http://www.nongthongcity.com/uploaded/news/1211767218.jpg&amp;imgrefurl=http://www.nongthongcity.com/?action=view&amp;idcate=3&amp;idnews=57&amp;h=351&amp;w=500&amp;sz=94&amp;hl=th&amp;start=45&amp;usg=__Ul4yCR53kwF7cSBoO9l0yDcWISQ=&amp;tbnid=UoxWxy_ruEqS6M:&amp;tbnh=91&amp;tbnw=130&amp;prev=/images?q=%E0%B9%82%E0%B8%8B%E0%B9%80%E0%B8%94%E0%B8%B5%E0%B8%A2%E0%B8%A1%E0%B9%84%E0%B8%AE%E0%B9%82%E0%B8%94%E0%B8%A3%E0%B8%8B%E0%B8%B1%E0%B8%A5%E0%B9%84%E0%B8%9F%E0%B8%95%E0%B9%8C&amp;start=40&amp;gbv=2&amp;ndsp=20&amp;hl=th&amp;sa=N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images.google.co.th/imgres?imgurl=http://www.snackandsweets.com/2006/images/products/products_27.jpg&amp;imgrefurl=http://www.snackandsweets.com/2006/products.php?c_id=1&amp;open=cateopen&amp;Lang=&amp;h=247&amp;w=500&amp;sz=18&amp;hl=th&amp;start=11&amp;usg=__Aq0ufUjvrMfbFlW0kxPQV61gqIk=&amp;tbnid=ca-Vo2wSAfeI6M:&amp;tbnh=64&amp;tbnw=130&amp;prev=/images?q=%E0%B8%97%E0%B8%B8%E0%B9%80%E0%B8%A3%E0%B8%B5%E0%B8%A2%E0%B8%99%E0%B8%81%E0%B8%A7%E0%B8%99&amp;gbv=2&amp;hl=th" TargetMode="External"/><Relationship Id="rId11" Type="http://schemas.openxmlformats.org/officeDocument/2006/relationships/image" Target="../media/image39.jpeg"/><Relationship Id="rId5" Type="http://schemas.openxmlformats.org/officeDocument/2006/relationships/image" Target="../media/image36.jpeg"/><Relationship Id="rId10" Type="http://schemas.openxmlformats.org/officeDocument/2006/relationships/hyperlink" Target="http://images.google.co.th/imgres?imgurl=http://www.bloggang.com/data/mamchan/picture/1160375250.jpg&amp;imgrefurl=http://www.bloggang.com/viewdiary.php?id=mamchan&amp;month=10-2006&amp;date=09&amp;group=17&amp;gblog=9&amp;h=480&amp;w=640&amp;sz=63&amp;hl=th&amp;start=5&amp;usg=__ilIkcRouaJyKkb-gAiOW5J0TdL8=&amp;tbnid=I0D5AJ7XWFEdxM:&amp;tbnh=103&amp;tbnw=137&amp;prev=/images?q=%E0%B8%82%E0%B8%B4%E0%B8%87%E0%B8%8B%E0%B8%AD%E0%B8%A2&amp;gbv=2&amp;hl=th" TargetMode="External"/><Relationship Id="rId4" Type="http://schemas.openxmlformats.org/officeDocument/2006/relationships/hyperlink" Target="http://images.google.co.th/imgres?imgurl=http://eastern.nfe.go.th/nfe/images/DSC06492.JPG&amp;imgrefurl=http://eastern.nfe.go.th/nfe/8103-02-0029.htm&amp;h=94&amp;w=125&amp;sz=7&amp;hl=th&amp;start=34&amp;usg=__rbU2YtpYzTmSdJ4xkE22LCMb_iQ=&amp;tbnid=ffkkpub-rXwT3M:&amp;tbnh=68&amp;tbnw=90&amp;prev=/images?q=%E0%B8%81%E0%B8%A3%E0%B8%B0%E0%B8%97%E0%B9%89%E0%B8%AD%E0%B8%99%E0%B8%94%E0%B8%AD%E0%B8%87&amp;start=20&amp;gbv=2&amp;ndsp=20&amp;hl=th&amp;sa=N" TargetMode="External"/><Relationship Id="rId9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images.google.co.th/imgres?imgurl=http://www.dld.go.th/niah/AnimalDisease/cow/images/vaci_blackleg.jpg&amp;imgrefurl=http://www.dld.go.th/niah/AnimalDisease/cow/cow_blackleg.htm&amp;h=180&amp;w=144&amp;sz=16&amp;hl=th&amp;start=4&amp;usg=__6_qRsf1QjCN9grlrTWYDlPxkoKQ=&amp;tbnid=ItXunGDK7vRDdM:&amp;tbnh=101&amp;tbnw=81&amp;prev=/images?q=%E0%B8%9F%E0%B8%AD%E0%B8%A3%E0%B9%8C%E0%B8%A1%E0%B8%B2%E0%B8%A5%E0%B8%B4%E0%B8%99&amp;gbv=2&amp;ndsp=20&amp;hl=th&amp;sa=N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hyperlink" Target="http://images.google.co.th/imgres?imgurl=http://www.rsu.ac.th/chem/picture1/cro6-2.jpg&amp;imgrefurl=http://www.rsu.ac.th/chem/news/view.php?id=59&amp;h=188&amp;w=250&amp;sz=50&amp;hl=th&amp;start=12&amp;usg=__w7bS-FqPEB1Q9GuEzqe-y2AonN4=&amp;tbnid=NgOr46vQtgyBPM:&amp;tbnh=83&amp;tbnw=111&amp;prev=/images?q=%E0%B8%9A%E0%B8%B5%E0%B8%81%E0%B9%80%E0%B8%81%E0%B8%AD%E0%B8%A3%E0%B9%8C&amp;gbv=2&amp;ndsp=20&amp;hl=th&amp;sa=N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www.tnewsonline.net/entertainment/pics/20070702228_02.jpg&amp;imgrefurl=http://www.tnews.co.th/overview.php?id=3103&amp;h=282&amp;w=456&amp;sz=68&amp;hl=th&amp;start=14&amp;usg=__UBd3kETzsatTEXzHtFaxgOEpHVs=&amp;tbnid=2gXJcmEdip359M:&amp;tbnh=79&amp;tbnw=128&amp;prev=/images?q=%E0%B8%AD%E0%B8%B2%E0%B9%80%E0%B8%88%E0%B8%B5%E0%B8%A2%E0%B8%99&amp;gbv=2&amp;hl=th" TargetMode="External"/><Relationship Id="rId3" Type="http://schemas.openxmlformats.org/officeDocument/2006/relationships/image" Target="../media/image9.jpeg"/><Relationship Id="rId7" Type="http://schemas.openxmlformats.org/officeDocument/2006/relationships/image" Target="../media/image45.jpeg"/><Relationship Id="rId2" Type="http://schemas.openxmlformats.org/officeDocument/2006/relationships/hyperlink" Target="http://images.google.co.th/imgres?imgurl=http://www.dmj.ac.th/tipawan/health/acid2.JPG&amp;imgrefurl=http://www.dmj.ac.th/tipawan/book-antiacid.html&amp;h=273&amp;w=326&amp;sz=13&amp;hl=th&amp;start=2&amp;usg=__ORDVKRPELM0Oboc5tSsMP5kLkCI=&amp;tbnid=_6utHekHRMj-eM:&amp;tbnh=99&amp;tbnw=118&amp;prev=/images?q=%E0%B8%AD%E0%B9%88%E0%B8%AD%E0%B8%99%E0%B9%80%E0%B8%9E%E0%B8%A5%E0%B8%B5%E0%B8%A2&amp;gbv=2&amp;hl=th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ages.google.co.th/imgres?imgurl=http://learners.in.th/file/chanechaw/37884_002.jpg&amp;imgrefurl=http://learners.in.th/blog/valantine/55600&amp;h=278&amp;w=235&amp;sz=20&amp;hl=th&amp;start=1&amp;usg=__FYAUTLYBl1FMiPVj5AWne45ih_Y=&amp;tbnid=i9_g0zMWpe_89M:&amp;tbnh=114&amp;tbnw=96&amp;prev=/images?q=%E0%B8%AD%E0%B8%B2%E0%B9%80%E0%B8%88%E0%B8%B5%E0%B8%A2%E0%B8%99&amp;gbv=2&amp;hl=th" TargetMode="External"/><Relationship Id="rId11" Type="http://schemas.openxmlformats.org/officeDocument/2006/relationships/image" Target="../media/image46.jpeg"/><Relationship Id="rId5" Type="http://schemas.openxmlformats.org/officeDocument/2006/relationships/image" Target="../media/image44.jpeg"/><Relationship Id="rId10" Type="http://schemas.openxmlformats.org/officeDocument/2006/relationships/hyperlink" Target="http://images.google.co.th/imgres?imgurl=http://www.student.chula.ac.th/~48445167/webquest_project/pictures/body_collage.jpg&amp;imgrefurl=http://learners.in.th/blog/lord2/141663&amp;h=395&amp;w=283&amp;sz=81&amp;hl=th&amp;start=1&amp;usg=__EcRdOVDzOA3RJcubW_lYPgZ8kG0=&amp;tbnid=cr8JSNifLxWNfM:&amp;tbnh=124&amp;tbnw=89&amp;prev=/images?q=%E0%B8%AD%E0%B8%A7%E0%B8%B1%E0%B8%A2%E0%B8%A7%E0%B8%B0%E0%B8%A0%E0%B8%B2%E0%B8%A2%E0%B9%83%E0%B8%99&amp;gbv=2&amp;hl=th" TargetMode="External"/><Relationship Id="rId4" Type="http://schemas.openxmlformats.org/officeDocument/2006/relationships/hyperlink" Target="http://images.google.co.th/imgres?imgurl=http://www.tistr.or.th/t/publication/2/66/image/96_1.jpg&amp;imgrefurl=http://www.tistr.or.th/t/publication/page_area_show_bc.asp?i1=66&amp;i2=41&amp;h=217&amp;w=200&amp;sz=4&amp;hl=th&amp;start=5&amp;usg=__LDQamN41M3oSo8NZl7SM8mVdAB0=&amp;tbnid=Wq-P_FmlptUrIM:&amp;tbnh=107&amp;tbnw=99&amp;prev=/images?q=%E0%B8%AD%E0%B8%B2%E0%B9%80%E0%B8%88%E0%B8%B5%E0%B8%A2%E0%B8%99&amp;gbv=2&amp;hl=th" TargetMode="External"/><Relationship Id="rId9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.th/imgres?imgurl=http://61.19.248.235/uploads/9e7a3562c5.jpg&amp;imgrefurl=http://www.vios-club.com/board/viewtopic.php?p=1600202&amp;highlight=&amp;sid=a84e17ec7243b536479dc30cacd7b712&amp;h=480&amp;w=640&amp;sz=41&amp;hl=th&amp;start=10&amp;usg=__NRPh0DqXnl5qECNND2GulNqn-rY=&amp;tbnid=N14Nfkig2CSrpM:&amp;tbnh=103&amp;tbnw=137&amp;prev=/images?q=%E0%B8%9C%E0%B9%89%E0%B8%B2%E0%B8%82%E0%B8%B5%E0%B9%89%E0%B8%A3%E0%B8%B4%E0%B9%89%E0%B8%A7&amp;gbv=2&amp;hl=th" TargetMode="External"/><Relationship Id="rId13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49.jpeg"/><Relationship Id="rId12" Type="http://schemas.openxmlformats.org/officeDocument/2006/relationships/hyperlink" Target="http://images.google.co.th/imgres?imgurl=http://www.naturefg.com/images/b-fungi/agrocybe%20cylindracea.jpg&amp;imgrefurl=http://www.technoinhome.com/vspcite/front/board/show.php?tbl=tblwb03&amp;gid=20&amp;id=393&amp;PHPSESSID=16b62e5dbaad2e828e3a46ab2375bbef&amp;h=357&amp;w=500&amp;sz=28&amp;hl=th&amp;start=1&amp;usg=__6BGncz3YAx-D4QfT8c_W7BSzkrU=&amp;tbnid=XEATMq_J-k4b9M:&amp;tbnh=93&amp;tbnw=130&amp;prev=/images?q=%E0%B9%80%E0%B8%AB%E0%B9%87%E0%B8%94&amp;gbv=2&amp;hl=th" TargetMode="External"/><Relationship Id="rId2" Type="http://schemas.openxmlformats.org/officeDocument/2006/relationships/hyperlink" Target="http://images.google.co.th/imgres?imgurl=http://www.thaihealth.or.th/files/images/23510.jpg&amp;imgrefurl=http://www.thaihealth.or.th/cms/detail.php?id=%208307&amp;h=200&amp;w=200&amp;sz=26&amp;hl=th&amp;start=24&amp;usg=__XYIPtQpg70r_BFvdTMHWpSNP6dY=&amp;tbnid=h8pkf3aMEumG0M:&amp;tbnh=104&amp;tbnw=104&amp;prev=/images?q=%E0%B8%9F%E0%B8%AD%E0%B8%A3%E0%B9%8C%E0%B8%A1%E0%B8%B2%E0%B8%A5%E0%B8%B4%E0%B8%99&amp;start=20&amp;gbv=2&amp;ndsp=20&amp;hl=th&amp;sa=N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ages.google.co.th/imgres?imgurl=http://www.thaiceotokyo.jp/thai/images/stories/2007/08/kungkaw.jpg&amp;imgrefurl=http://www.thaiceotokyo.jp/thai/index.php?option=com_content&amp;task=blogcategory&amp;id=22&amp;Itemid=39&amp;limit=9&amp;limitstart=27&amp;h=1728&amp;w=2304&amp;sz=1311&amp;hl=th&amp;start=2&amp;usg=__d-Jvb6cidD_Iv0U3TH4-k8ZOrQ0=&amp;tbnid=nnZ055YMtp7LAM:&amp;tbnh=112&amp;tbnw=150&amp;prev=/images?q=%E0%B8%81%E0%B8%B8%E0%B9%89%E0%B8%87&amp;gbv=2&amp;hl=th" TargetMode="External"/><Relationship Id="rId11" Type="http://schemas.openxmlformats.org/officeDocument/2006/relationships/image" Target="../media/image51.jpeg"/><Relationship Id="rId5" Type="http://schemas.openxmlformats.org/officeDocument/2006/relationships/image" Target="../media/image48.jpeg"/><Relationship Id="rId10" Type="http://schemas.openxmlformats.org/officeDocument/2006/relationships/hyperlink" Target="http://images.google.co.th/imgres?imgurl=http://www.palungjitrescuedisaster.com/wiki/images/7/77/%E0%B9%80%E0%B8%AB%E0%B9%87%E0%B8%94%E0%B8%9F%E0%B8%B2%E0%B8%872.jpg&amp;imgrefurl=http://www.palungjitrescuedisaster.com/wiki/index.php/%E0%B9%80%E0%B8%AB%E0%B9%87%E0%B8%94%E0%B8%9F%E0%B8%B2%E0%B8%87&amp;h=441&amp;w=316&amp;sz=25&amp;hl=th&amp;start=5&amp;usg=__FsrkvQ6ysDpQbBt37V5171Fp8f4=&amp;tbnid=Gq4_BiNnewl8xM:&amp;tbnh=127&amp;tbnw=91&amp;prev=/images?q=%E0%B9%80%E0%B8%AB%E0%B9%87%E0%B8%94&amp;gbv=2&amp;hl=th" TargetMode="External"/><Relationship Id="rId4" Type="http://schemas.openxmlformats.org/officeDocument/2006/relationships/hyperlink" Target="http://images.google.co.th/imgres?imgurl=http://news.sanook.com/story_picture/m/11665_002.jpg&amp;imgrefurl=http://news.sanook.com/social/social_11665.php&amp;h=174&amp;w=175&amp;sz=24&amp;hl=th&amp;start=3&amp;usg=__uiehLDDbiq3xgjCVdgo1vwnUJOg=&amp;tbnid=c_Pa1TEnROjd6M:&amp;tbnh=99&amp;tbnw=100&amp;prev=/images?q=%E0%B8%9F%E0%B8%AD%E0%B8%A3%E0%B9%8C%E0%B8%A1%E0%B8%B2%E0%B8%A5%E0%B8%B4%E0%B8%99&amp;gbv=2&amp;ndsp=20&amp;hl=th&amp;sa=N" TargetMode="External"/><Relationship Id="rId9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2.jpeg"/><Relationship Id="rId2" Type="http://schemas.openxmlformats.org/officeDocument/2006/relationships/hyperlink" Target="http://images.google.co.th/imgres?imgurl=http://www.win-winmall.com/productimages/cct000313.jpg&amp;imgrefurl=http://www.win-winmall.com/products.php?sN=ktd8ntsubnhk2rnialeamv87i4&amp;idcategory=27&amp;usg=__PZDNKD1nnqClQmT2PUe55Skba3g=&amp;h=415&amp;w=580&amp;sz=36&amp;hl=en&amp;start=3&amp;um=1&amp;tbnid=60qorNdhSiffoM:&amp;tbnh=96&amp;tbnw=134&amp;prev=/images?q=%E0%B8%A5%E0%B9%89%E0%B8%B2%E0%B8%87%E0%B8%9C%E0%B8%B1%E0%B8%81%E0%B9%83%E0%B8%99%E0%B8%81%E0%B8%B0%E0%B8%A5%E0%B8%B0%E0%B8%A1%E0%B8%B1%E0%B8%87&amp;gbv=2&amp;hl=en&amp;um=1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ages.google.co.th/imgres?imgurl=http://www.kr.ac.th/tech/det48m2/f038.jpg&amp;imgrefurl=http://www.kr.ac.th/tech/det48m2/f012.html&amp;usg=__2l1cp5yeffzO-jaBr93VcRb-gYE=&amp;h=245&amp;w=259&amp;sz=12&amp;hl=en&amp;start=2&amp;um=1&amp;tbnid=UTdPzy63x5T22M:&amp;tbnh=106&amp;tbnw=112&amp;prev=/images?q=%E0%B8%99%E0%B9%89%E0%B8%B3%E0%B8%AA%E0%B9%89%E0%B8%A1%E0%B8%AA%E0%B8%B2%E0%B8%A2%E0%B8%8A%E0%B8%B9&amp;gbv=2&amp;hl=en&amp;um=1" TargetMode="External"/><Relationship Id="rId5" Type="http://schemas.openxmlformats.org/officeDocument/2006/relationships/image" Target="../media/image71.jpeg"/><Relationship Id="rId4" Type="http://schemas.openxmlformats.org/officeDocument/2006/relationships/hyperlink" Target="http://images.google.co.th/imgres?imgurl=http://www.bloggang.com/data/gang-meao/picture/1150917493.jpg&amp;imgrefurl=http://www.bloggang.com/viewdiary.php?id=gang-meao&amp;group=3&amp;month=06-2006&amp;date=22&amp;usg=__KoM9Qp6kNNzGeJFWpFj1PJ8cjc0=&amp;h=483&amp;w=643&amp;sz=40&amp;hl=en&amp;start=3&amp;um=1&amp;tbnid=JUkVeeXJt1ljoM:&amp;tbnh=103&amp;tbnw=137&amp;prev=/images?q=%E0%B8%9C%E0%B8%87%E0%B8%9F%E0%B8%B9&amp;gbv=2&amp;hl=en&amp;um=1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th/imgres?imgurl=http://share.psu.ac.th/file/apinya.r/wash+1.jpg&amp;imgrefurl=http://share.psu.ac.th/blog/agriforlife/11523&amp;usg=__88My7yePpTTPYTUkPpM3zr7wlek=&amp;h=350&amp;w=291&amp;sz=44&amp;hl=en&amp;start=5&amp;um=1&amp;tbnid=U9taKiEfYTtI1M:&amp;tbnh=120&amp;tbnw=100&amp;prev=/images?q=%E0%B8%A7%E0%B8%B4%E0%B8%98%E0%B8%B5%E0%B8%81%E0%B8%B2%E0%B8%A3%E0%B8%A5%E0%B9%89%E0%B8%B2%E0%B8%87%E0%B8%9C%E0%B8%B1%E0%B8%81&amp;gbv=2&amp;hl=en&amp;um=1" TargetMode="Externa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7.jpeg"/><Relationship Id="rId2" Type="http://schemas.openxmlformats.org/officeDocument/2006/relationships/hyperlink" Target="http://images.google.co.th/imgres?imgurl=http://www.bloggang.com/data/monnira/picture/1134279490.jpg&amp;imgrefurl=http://www.bloggang.com/viewdiary.php?id=monnira&amp;month=12-2005&amp;date=11&amp;group=28&amp;gblog=63&amp;usg=__OdzFa_l4KD30ZkDPolMy514Im2k=&amp;h=368&amp;w=480&amp;sz=50&amp;hl=en&amp;start=48&amp;um=1&amp;tbnid=1vNVPDwWnwsh0M:&amp;tbnh=99&amp;tbnw=129&amp;prev=/images?q=%E0%B8%81%E0%B8%B0%E0%B8%A5%E0%B8%B0%E0%B8%A1%E0%B8%B1%E0%B8%87+%E0%B8%A7%E0%B8%B4%E0%B8%98%E0%B8%B5%E0%B8%A5%E0%B9%89%E0%B8%B2%E0%B8%87%E0%B8%9C%E0%B8%B1%E0%B8%81&amp;gbv=2&amp;ndsp=18&amp;hl=en&amp;sa=N&amp;start=36&amp;um=1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ages.google.co.th/imgres?imgurl=http://topicstock.pantip.com/food/topicstock/2008/01/D6198490/D6198490-155.jpg&amp;imgrefurl=http://www.bloggang.com/viewdiary.php?id=monnira&amp;month=01-2008&amp;date=09&amp;group=63&amp;gblog=41&amp;usg=__Zi9K8vqvspFkebvdNgTNCUNpeJs=&amp;h=450&amp;w=600&amp;sz=93&amp;hl=en&amp;start=42&amp;um=1&amp;tbnid=bh2-CI6fzLSTPM:&amp;tbnh=101&amp;tbnw=135&amp;prev=/images?q=%E0%B9%81%E0%B8%8A%E0%B9%88%E0%B8%9C%E0%B8%B1%E0%B8%81%E0%B9%83%E0%B8%99%E0%B8%81%E0%B8%B0%E0%B8%A5%E0%B8%B0%E0%B8%A1%E0%B8%B1%E0%B8%87&amp;gbv=2&amp;ndsp=18&amp;hl=en&amp;sa=N&amp;start=36&amp;um=1" TargetMode="External"/><Relationship Id="rId5" Type="http://schemas.openxmlformats.org/officeDocument/2006/relationships/image" Target="../media/image76.jpeg"/><Relationship Id="rId4" Type="http://schemas.openxmlformats.org/officeDocument/2006/relationships/hyperlink" Target="http://images.google.co.th/imgres?imgurl=http://img299.imageshack.us/img299/4544/04qn5.jpg&amp;imgrefurl=http://www.trytodream.com/index.php?topic=260.0&amp;usg=__-hJV7M_QqxFrnSB06M7vxtmgqw4=&amp;h=292&amp;w=360&amp;sz=134&amp;hl=en&amp;start=2&amp;um=1&amp;tbnid=NkTzPz5p11EtQM:&amp;tbnh=98&amp;tbnw=121&amp;prev=/images?q=%E0%B8%95%E0%B9%89%E0%B8%A1%E0%B8%9C%E0%B8%B1%E0%B8%81&amp;gbv=2&amp;hl=en&amp;um=1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gif"/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wmf"/><Relationship Id="rId3" Type="http://schemas.openxmlformats.org/officeDocument/2006/relationships/image" Target="../media/image133.wmf"/><Relationship Id="rId7" Type="http://schemas.openxmlformats.org/officeDocument/2006/relationships/image" Target="../media/image136.wmf"/><Relationship Id="rId2" Type="http://schemas.openxmlformats.org/officeDocument/2006/relationships/image" Target="../media/image132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wmf"/><Relationship Id="rId5" Type="http://schemas.openxmlformats.org/officeDocument/2006/relationships/image" Target="../media/image134.wmf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590FE8-868F-4640-8586-3B4736D99A9A}" type="slidenum">
              <a:rPr lang="en-US" smtClean="0"/>
              <a:pPr/>
              <a:t>1</a:t>
            </a:fld>
            <a:endParaRPr lang="th-TH" smtClean="0"/>
          </a:p>
        </p:txBody>
      </p:sp>
      <p:pic>
        <p:nvPicPr>
          <p:cNvPr id="7171" name="Picture 2" descr="im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785794"/>
            <a:ext cx="2634690" cy="230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3" descr="platoo0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750" y="4143380"/>
            <a:ext cx="2568242" cy="204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Text Box 7"/>
          <p:cNvSpPr txBox="1">
            <a:spLocks noChangeArrowheads="1"/>
          </p:cNvSpPr>
          <p:nvPr/>
        </p:nvSpPr>
        <p:spPr bwMode="auto">
          <a:xfrm>
            <a:off x="114300" y="3055938"/>
            <a:ext cx="88931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800" b="1">
                <a:cs typeface="Angsana New" pitchFamily="18" charset="-34"/>
              </a:rPr>
              <a:t>ความรู้เบื่องต้น เกี่ยวกับ </a:t>
            </a:r>
            <a:r>
              <a:rPr lang="th-TH" sz="5400" b="1">
                <a:cs typeface="Angsana New" pitchFamily="18" charset="-34"/>
              </a:rPr>
              <a:t>“สารปนเปื้อนในอาหาร”</a:t>
            </a:r>
          </a:p>
        </p:txBody>
      </p:sp>
      <p:pic>
        <p:nvPicPr>
          <p:cNvPr id="10" name="รูปภาพ 9" descr="ถั่วงอก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7554" y="785794"/>
            <a:ext cx="2643206" cy="2286016"/>
          </a:xfrm>
          <a:prstGeom prst="rect">
            <a:avLst/>
          </a:prstGeom>
        </p:spPr>
      </p:pic>
      <p:pic>
        <p:nvPicPr>
          <p:cNvPr id="11" name="รูปภาพ 10" descr="IMG_2584-1024x76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8992" y="4143380"/>
            <a:ext cx="2762270" cy="2071702"/>
          </a:xfrm>
          <a:prstGeom prst="rect">
            <a:avLst/>
          </a:prstGeom>
        </p:spPr>
      </p:pic>
      <p:pic>
        <p:nvPicPr>
          <p:cNvPr id="12" name="รูปภาพ 11" descr="ผักกาดเขียวดอง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86496" y="785795"/>
            <a:ext cx="2743190" cy="2286016"/>
          </a:xfrm>
          <a:prstGeom prst="rect">
            <a:avLst/>
          </a:prstGeom>
        </p:spPr>
      </p:pic>
      <p:pic>
        <p:nvPicPr>
          <p:cNvPr id="13" name="รูปภาพ 12" descr="พริกแห้ง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44102" y="4100970"/>
            <a:ext cx="2857488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8BF50F-CB02-4E57-925F-5C9ED1AE7E49}" type="slidenum">
              <a:rPr lang="en-US" smtClean="0"/>
              <a:pPr/>
              <a:t>2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th-TH" sz="6000" b="1" dirty="0" smtClean="0"/>
              <a:t>สารปนเปื้อนในอาหาร คืออะไร..?</a:t>
            </a:r>
            <a:endParaRPr lang="th-TH" sz="6000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88" y="2071688"/>
            <a:ext cx="8501062" cy="414337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Tx/>
              <a:buNone/>
              <a:defRPr/>
            </a:pPr>
            <a:r>
              <a:rPr lang="th-TH" sz="4000" dirty="0" smtClean="0"/>
              <a:t>		</a:t>
            </a:r>
            <a:r>
              <a:rPr lang="th-TH" sz="4000" b="1" u="sng" dirty="0" smtClean="0"/>
              <a:t>สารปนเปื้อนในอาหาร </a:t>
            </a:r>
            <a:r>
              <a:rPr lang="th-TH" sz="4000" dirty="0" smtClean="0"/>
              <a:t>คือ  (</a:t>
            </a:r>
            <a:r>
              <a:rPr lang="en-US" sz="4000" dirty="0" smtClean="0"/>
              <a:t>Contaminants) </a:t>
            </a:r>
            <a:r>
              <a:rPr lang="th-TH" sz="4000" dirty="0" smtClean="0"/>
              <a:t>หมายถึง สารที่ปนเปื้อนกับอาหารโดยตั้งใจหรือไม่ก็ตาม แต่เป็นผลซึ่งเกิดจากกระบวนการผลิต  การเลือกวัตถุดิบ กรรมวิธีการผลิต  โรงงาน หรือสถานที่ผลิต  การดูแลรักษา การบรรจุ การขนส่งหรือการเก็บรักษา หรือเกิดเนื่องจากการปนเปื้อนจากสิ่งแวดล้อม    ยังรวมถึงชิ้นส่วนจากแมลง  สัตว์  หรือ สิ่งแปลกปลอมอื่นด้วย </a:t>
            </a:r>
            <a:endParaRPr lang="th-TH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32BAD4-0A7B-4F95-AAE9-D5FB9F5D3F06}" type="slidenum">
              <a:rPr lang="en-US" smtClean="0"/>
              <a:pPr/>
              <a:t>3</a:t>
            </a:fld>
            <a:endParaRPr lang="th-TH" smtClean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63" y="1714500"/>
            <a:ext cx="5526087" cy="1176338"/>
          </a:xfrm>
        </p:spPr>
        <p:txBody>
          <a:bodyPr/>
          <a:lstStyle/>
          <a:p>
            <a:pPr eaLnBrk="1" hangingPunct="1">
              <a:defRPr/>
            </a:pPr>
            <a:r>
              <a:rPr lang="th-TH" sz="7200" b="1" dirty="0" smtClean="0">
                <a:solidFill>
                  <a:schemeClr val="tx1"/>
                </a:solidFill>
                <a:latin typeface="DilleniaUPC" pitchFamily="18" charset="-34"/>
              </a:rPr>
              <a:t>การปนเปื้อน</a:t>
            </a:r>
          </a:p>
        </p:txBody>
      </p:sp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3429000" y="3000375"/>
            <a:ext cx="403225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o"/>
            </a:pPr>
            <a:r>
              <a:rPr lang="th-TH" sz="3200" b="1"/>
              <a:t> การปนเปื้อนทางกายภาพ</a:t>
            </a:r>
          </a:p>
          <a:p>
            <a:pPr>
              <a:spcBef>
                <a:spcPct val="50000"/>
              </a:spcBef>
              <a:buFontTx/>
              <a:buChar char="o"/>
            </a:pPr>
            <a:r>
              <a:rPr lang="th-TH" sz="3200" b="1"/>
              <a:t> การปนเปื้อนทางชีวภาพ</a:t>
            </a:r>
          </a:p>
          <a:p>
            <a:pPr>
              <a:spcBef>
                <a:spcPct val="50000"/>
              </a:spcBef>
              <a:buFontTx/>
              <a:buChar char="o"/>
            </a:pPr>
            <a:r>
              <a:rPr lang="th-TH" sz="3200" b="1"/>
              <a:t> การปนเปื้อนทางเคมี</a:t>
            </a:r>
          </a:p>
        </p:txBody>
      </p:sp>
      <p:pic>
        <p:nvPicPr>
          <p:cNvPr id="5" name="Picture 5" descr="FOOD5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425" y="44450"/>
            <a:ext cx="23399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C7F11A-F5F9-4D12-AC7D-9F56B7B81E9D}" type="slidenum">
              <a:rPr lang="en-US" smtClean="0"/>
              <a:pPr/>
              <a:t>4</a:t>
            </a:fld>
            <a:endParaRPr lang="th-TH" smtClean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85938" y="2571750"/>
            <a:ext cx="5526087" cy="1295400"/>
          </a:xfrm>
        </p:spPr>
        <p:txBody>
          <a:bodyPr/>
          <a:lstStyle/>
          <a:p>
            <a:pPr eaLnBrk="1" hangingPunct="1">
              <a:defRPr/>
            </a:pPr>
            <a:r>
              <a:rPr lang="th-TH" sz="6600" b="1" dirty="0" smtClean="0">
                <a:latin typeface="DilleniaUPC" pitchFamily="18" charset="-34"/>
              </a:rPr>
              <a:t>การปนเปื้อนทางเคมี</a:t>
            </a:r>
          </a:p>
        </p:txBody>
      </p:sp>
      <p:pic>
        <p:nvPicPr>
          <p:cNvPr id="5" name="Picture 5" descr="FOOD5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0"/>
            <a:ext cx="23399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42875"/>
            <a:ext cx="85725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สารบอ</a:t>
            </a:r>
            <a:r>
              <a:rPr lang="th-TH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แรกซ์</a:t>
            </a:r>
            <a:endParaRPr lang="th-TH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4313" y="1238250"/>
            <a:ext cx="4572001" cy="5349875"/>
          </a:xfrm>
          <a:ln cap="rnd">
            <a:solidFill>
              <a:schemeClr val="accent1"/>
            </a:solidFill>
          </a:ln>
        </p:spPr>
        <p:txBody>
          <a:bodyPr/>
          <a:lstStyle/>
          <a:p>
            <a:pPr algn="thaiDist" eaLnBrk="1" hangingPunct="1">
              <a:lnSpc>
                <a:spcPct val="90000"/>
              </a:lnSpc>
            </a:pPr>
            <a:r>
              <a:rPr lang="th-TH" b="1" dirty="0" smtClean="0">
                <a:latin typeface="Angsana New" pitchFamily="18" charset="-34"/>
              </a:rPr>
              <a:t>สารบอ</a:t>
            </a:r>
            <a:r>
              <a:rPr lang="th-TH" b="1" dirty="0" err="1" smtClean="0">
                <a:latin typeface="Angsana New" pitchFamily="18" charset="-34"/>
              </a:rPr>
              <a:t>แรกซ์</a:t>
            </a:r>
            <a:r>
              <a:rPr lang="th-TH" b="1" dirty="0" smtClean="0">
                <a:latin typeface="Angsana New" pitchFamily="18" charset="-34"/>
              </a:rPr>
              <a:t> มีลักษณะเป็นผงสีขาว  ชื่ออื่น เช่น น้ำประสานทอง  สารข้าวตอก  ผงกันบูด  เพ่งแซ  ผงเนื้อนิ่ม </a:t>
            </a:r>
          </a:p>
          <a:p>
            <a:pPr algn="thaiDist" eaLnBrk="1" hangingPunct="1">
              <a:lnSpc>
                <a:spcPct val="90000"/>
              </a:lnSpc>
            </a:pPr>
            <a:r>
              <a:rPr lang="th-TH" b="1" dirty="0" smtClean="0">
                <a:latin typeface="Angsana New" pitchFamily="18" charset="-34"/>
              </a:rPr>
              <a:t>แม่ค้ามักใส่ในอาหาร เพื่อให้อาหารมีความหยุ่น กรอบ  คงตัวได้นาน  ไม่บูดเสียง่าย</a:t>
            </a:r>
          </a:p>
          <a:p>
            <a:pPr algn="thaiDist" eaLnBrk="1" hangingPunct="1">
              <a:lnSpc>
                <a:spcPct val="90000"/>
              </a:lnSpc>
            </a:pPr>
            <a:r>
              <a:rPr lang="th-TH" b="1" dirty="0" smtClean="0">
                <a:latin typeface="Angsana New" pitchFamily="18" charset="-34"/>
              </a:rPr>
              <a:t>เลี่ยงโดย ไม่ซื้อเนื้อหมูที่ผิดปกติจากธรรมชาติ  ไม่ซื้อเนื้อหมูบดสำเร็จรูป  ไม่กินอาหารที่กรอบเด้ง ได้นานผิดปกติ</a:t>
            </a:r>
          </a:p>
          <a:p>
            <a:pPr algn="thaiDist" eaLnBrk="1" hangingPunct="1">
              <a:lnSpc>
                <a:spcPct val="90000"/>
              </a:lnSpc>
            </a:pPr>
            <a:r>
              <a:rPr lang="th-TH" b="1" dirty="0" smtClean="0">
                <a:latin typeface="Angsana New" pitchFamily="18" charset="-34"/>
              </a:rPr>
              <a:t>ประกาศกระทรวงสาธารณสุข ฉบับที่ </a:t>
            </a:r>
            <a:r>
              <a:rPr lang="en-US" b="1" dirty="0" smtClean="0">
                <a:latin typeface="Angsana New" pitchFamily="18" charset="-34"/>
              </a:rPr>
              <a:t>151 </a:t>
            </a:r>
            <a:r>
              <a:rPr lang="th-TH" b="1" dirty="0" smtClean="0">
                <a:latin typeface="Angsana New" pitchFamily="18" charset="-34"/>
              </a:rPr>
              <a:t>(พ.ศ. </a:t>
            </a:r>
            <a:r>
              <a:rPr lang="en-US" b="1" dirty="0" smtClean="0">
                <a:latin typeface="Angsana New" pitchFamily="18" charset="-34"/>
              </a:rPr>
              <a:t>2536) </a:t>
            </a:r>
            <a:r>
              <a:rPr lang="th-TH" b="1" dirty="0" smtClean="0">
                <a:latin typeface="Angsana New" pitchFamily="18" charset="-34"/>
              </a:rPr>
              <a:t>ห้ามนำสารบอ</a:t>
            </a:r>
            <a:r>
              <a:rPr lang="th-TH" b="1" dirty="0" err="1" smtClean="0">
                <a:latin typeface="Angsana New" pitchFamily="18" charset="-34"/>
              </a:rPr>
              <a:t>แรกซ์</a:t>
            </a:r>
            <a:r>
              <a:rPr lang="th-TH" b="1" dirty="0" smtClean="0">
                <a:latin typeface="Angsana New" pitchFamily="18" charset="-34"/>
              </a:rPr>
              <a:t> มาเจือปนในอาหาร </a:t>
            </a:r>
            <a:r>
              <a:rPr lang="th-TH" b="1" dirty="0" smtClean="0">
                <a:latin typeface="Browallia New" pitchFamily="34" charset="-34"/>
                <a:cs typeface="Browallia New" pitchFamily="34" charset="-34"/>
              </a:rPr>
              <a:t>ผู้ใดฝ่าฝืน ปรับไม่เกิน  20,000  บาท</a:t>
            </a:r>
          </a:p>
        </p:txBody>
      </p:sp>
      <p:pic>
        <p:nvPicPr>
          <p:cNvPr id="6" name="Picture 3" descr="Borax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285860"/>
            <a:ext cx="386336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42875"/>
            <a:ext cx="85725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สารบอ</a:t>
            </a:r>
            <a:r>
              <a:rPr lang="th-TH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แรกซ์</a:t>
            </a:r>
            <a:endParaRPr lang="th-TH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428992" y="1214438"/>
            <a:ext cx="5429258" cy="5373687"/>
          </a:xfrm>
          <a:ln cap="rnd"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h-TH" b="1" smtClean="0">
                <a:latin typeface="Angsana New" pitchFamily="18" charset="-34"/>
                <a:cs typeface="Angsana New" pitchFamily="18" charset="-34"/>
              </a:rPr>
              <a:t>พิษของสารบอแรกซ์</a:t>
            </a:r>
          </a:p>
          <a:p>
            <a:pPr eaLnBrk="1" hangingPunct="1">
              <a:lnSpc>
                <a:spcPct val="90000"/>
              </a:lnSpc>
            </a:pPr>
            <a:r>
              <a:rPr lang="th-TH" b="1" smtClean="0">
                <a:latin typeface="Angsana New" pitchFamily="18" charset="-34"/>
                <a:cs typeface="Angsana New" pitchFamily="18" charset="-34"/>
              </a:rPr>
              <a:t>พิษแบบเฉียบพลัน </a:t>
            </a:r>
          </a:p>
          <a:p>
            <a:pPr lvl="1" eaLnBrk="1" hangingPunct="1">
              <a:lnSpc>
                <a:spcPct val="90000"/>
              </a:lnSpc>
            </a:pPr>
            <a:r>
              <a:rPr lang="th-TH" sz="2800" b="1" smtClean="0">
                <a:latin typeface="Angsana New" pitchFamily="18" charset="-34"/>
                <a:cs typeface="Angsana New" pitchFamily="18" charset="-34"/>
              </a:rPr>
              <a:t>คลื่นไส้ อาเจียน  อุจจาระร่วง</a:t>
            </a:r>
          </a:p>
          <a:p>
            <a:pPr lvl="1" eaLnBrk="1" hangingPunct="1">
              <a:lnSpc>
                <a:spcPct val="90000"/>
              </a:lnSpc>
            </a:pPr>
            <a:r>
              <a:rPr lang="th-TH" sz="2800" b="1" smtClean="0">
                <a:latin typeface="Angsana New" pitchFamily="18" charset="-34"/>
                <a:cs typeface="Angsana New" pitchFamily="18" charset="-34"/>
              </a:rPr>
              <a:t>อ่อนเพลีย  ปวดศีรษะ  หงุดหงิด</a:t>
            </a:r>
          </a:p>
          <a:p>
            <a:pPr lvl="1" eaLnBrk="1" hangingPunct="1">
              <a:lnSpc>
                <a:spcPct val="90000"/>
              </a:lnSpc>
            </a:pPr>
            <a:r>
              <a:rPr lang="th-TH" sz="2800" b="1" smtClean="0">
                <a:latin typeface="Angsana New" pitchFamily="18" charset="-34"/>
                <a:cs typeface="Angsana New" pitchFamily="18" charset="-34"/>
              </a:rPr>
              <a:t>ผิวหนังอักเสบ  ผมร่วง</a:t>
            </a:r>
          </a:p>
          <a:p>
            <a:pPr eaLnBrk="1" hangingPunct="1">
              <a:lnSpc>
                <a:spcPct val="90000"/>
              </a:lnSpc>
            </a:pPr>
            <a:r>
              <a:rPr lang="th-TH" b="1" smtClean="0">
                <a:latin typeface="Angsana New" pitchFamily="18" charset="-34"/>
                <a:cs typeface="Angsana New" pitchFamily="18" charset="-34"/>
              </a:rPr>
              <a:t>พิษแบบเรื้อรัง </a:t>
            </a:r>
          </a:p>
          <a:p>
            <a:pPr lvl="1" eaLnBrk="1" hangingPunct="1">
              <a:lnSpc>
                <a:spcPct val="90000"/>
              </a:lnSpc>
            </a:pPr>
            <a:r>
              <a:rPr lang="th-TH" sz="2800" b="1" smtClean="0">
                <a:latin typeface="Angsana New" pitchFamily="18" charset="-34"/>
                <a:cs typeface="Angsana New" pitchFamily="18" charset="-34"/>
              </a:rPr>
              <a:t>อ่อนเพลีย  เบื่ออาหาร </a:t>
            </a:r>
          </a:p>
          <a:p>
            <a:pPr lvl="1" eaLnBrk="1" hangingPunct="1">
              <a:lnSpc>
                <a:spcPct val="90000"/>
              </a:lnSpc>
            </a:pPr>
            <a:r>
              <a:rPr lang="th-TH" sz="2800" b="1" smtClean="0">
                <a:latin typeface="Angsana New" pitchFamily="18" charset="-34"/>
                <a:cs typeface="Angsana New" pitchFamily="18" charset="-34"/>
              </a:rPr>
              <a:t>ผิวหนังแห้ง หน้าตาบวม </a:t>
            </a:r>
          </a:p>
          <a:p>
            <a:pPr lvl="1" eaLnBrk="1" hangingPunct="1">
              <a:lnSpc>
                <a:spcPct val="90000"/>
              </a:lnSpc>
            </a:pPr>
            <a:r>
              <a:rPr lang="th-TH" sz="2800" b="1" smtClean="0">
                <a:latin typeface="Angsana New" pitchFamily="18" charset="-34"/>
                <a:cs typeface="Angsana New" pitchFamily="18" charset="-34"/>
              </a:rPr>
              <a:t>เยื่อตาอักเสบ  ตับ ไต อักเสบ</a:t>
            </a:r>
          </a:p>
          <a:p>
            <a:pPr eaLnBrk="1" hangingPunct="1">
              <a:lnSpc>
                <a:spcPct val="90000"/>
              </a:lnSpc>
            </a:pPr>
            <a:r>
              <a:rPr lang="th-TH" b="1" smtClean="0">
                <a:latin typeface="Angsana New" pitchFamily="18" charset="-34"/>
                <a:cs typeface="Angsana New" pitchFamily="18" charset="-34"/>
              </a:rPr>
              <a:t>หากผู้ใหญ่ได้รับบอแรกซ์ ในขนาด     15 - 30 กรัม หรือ เด็กได้รับ 5 กรัม  อาจทำให้เสียชีวิตได้     </a:t>
            </a:r>
          </a:p>
        </p:txBody>
      </p:sp>
      <p:pic>
        <p:nvPicPr>
          <p:cNvPr id="6" name="Picture 3" descr="acid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928670"/>
            <a:ext cx="20891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120737680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2786058"/>
            <a:ext cx="2232025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gencare0010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5852" y="4714884"/>
            <a:ext cx="158432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5CA3CF-F5DA-4076-918F-CC54CCD119CA}" type="slidenum">
              <a:rPr lang="en-US" smtClean="0"/>
              <a:pPr/>
              <a:t>7</a:t>
            </a:fld>
            <a:endParaRPr lang="th-TH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0" y="609600"/>
            <a:ext cx="7188200" cy="1143000"/>
          </a:xfrm>
          <a:solidFill>
            <a:srgbClr val="FFFF99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2133600"/>
            <a:ext cx="8185150" cy="4367213"/>
          </a:xfrm>
        </p:spPr>
        <p:txBody>
          <a:bodyPr/>
          <a:lstStyle/>
          <a:p>
            <a:pPr algn="ctr">
              <a:buFontTx/>
              <a:buNone/>
            </a:pPr>
            <a:r>
              <a:rPr lang="th-TH" sz="6000" b="1" smtClean="0">
                <a:latin typeface="Browallia New" pitchFamily="34" charset="-34"/>
                <a:cs typeface="Browallia New" pitchFamily="34" charset="-34"/>
              </a:rPr>
              <a:t>ผู้ใหญ่</a:t>
            </a: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  ได้รับสารบอแรกซ์  </a:t>
            </a:r>
            <a:r>
              <a:rPr lang="th-TH" sz="5400" b="1" u="sng" smtClean="0">
                <a:latin typeface="Browallia New" pitchFamily="34" charset="-34"/>
                <a:cs typeface="Browallia New" pitchFamily="34" charset="-34"/>
              </a:rPr>
              <a:t>15  กรัม</a:t>
            </a:r>
          </a:p>
          <a:p>
            <a:pPr algn="ctr">
              <a:buFontTx/>
              <a:buNone/>
            </a:pP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และ  </a:t>
            </a:r>
            <a:r>
              <a:rPr lang="th-TH" sz="6000" b="1" smtClean="0">
                <a:latin typeface="Browallia New" pitchFamily="34" charset="-34"/>
                <a:cs typeface="Browallia New" pitchFamily="34" charset="-34"/>
              </a:rPr>
              <a:t>เด็ก </a:t>
            </a: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ได้รับ  </a:t>
            </a:r>
            <a:r>
              <a:rPr lang="th-TH" sz="5400" b="1" u="sng" smtClean="0">
                <a:latin typeface="Browallia New" pitchFamily="34" charset="-34"/>
                <a:cs typeface="Browallia New" pitchFamily="34" charset="-34"/>
              </a:rPr>
              <a:t>5  กรัม</a:t>
            </a: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>  </a:t>
            </a:r>
          </a:p>
          <a:p>
            <a:pPr algn="ctr">
              <a:buFontTx/>
              <a:buNone/>
            </a:pPr>
            <a:r>
              <a:rPr lang="th-TH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จะทำให้อาเจียนเป็นเลือด </a:t>
            </a:r>
          </a:p>
          <a:p>
            <a:pPr algn="ctr">
              <a:buFontTx/>
              <a:buNone/>
            </a:pPr>
            <a:r>
              <a:rPr lang="th-TH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และถึงแก่ชีวิตได้ ภายใน </a:t>
            </a:r>
            <a:r>
              <a:rPr lang="en-US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3-4 </a:t>
            </a:r>
            <a:r>
              <a:rPr lang="th-TH" sz="6000" b="1" smtClean="0">
                <a:solidFill>
                  <a:schemeClr val="accent2"/>
                </a:solidFill>
                <a:latin typeface="Browallia New" pitchFamily="34" charset="-34"/>
                <a:cs typeface="Browallia New" pitchFamily="34" charset="-34"/>
              </a:rPr>
              <a:t>ชม.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817363-F247-4410-9DF5-A3FAE4E1FEE7}" type="slidenum">
              <a:rPr lang="en-US" smtClean="0"/>
              <a:pPr/>
              <a:t>8</a:t>
            </a:fld>
            <a:endParaRPr lang="th-TH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60350"/>
            <a:ext cx="6769100" cy="1008063"/>
          </a:xfrm>
          <a:solidFill>
            <a:srgbClr val="FFFF99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อาหารที่มักตรวจพบว่ามีบอแรกซ์</a:t>
            </a:r>
          </a:p>
        </p:txBody>
      </p:sp>
      <p:pic>
        <p:nvPicPr>
          <p:cNvPr id="25605" name="Picture 4" descr="Kaengjeudzuchini_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1916113"/>
            <a:ext cx="2303463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 descr="Siamres23Aug07V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1916113"/>
            <a:ext cx="216058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7" descr="sweet-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4076700"/>
            <a:ext cx="2519363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8" descr="1138063449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3663" y="4076700"/>
            <a:ext cx="2449512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Text Box 9"/>
          <p:cNvSpPr txBox="1">
            <a:spLocks noChangeArrowheads="1"/>
          </p:cNvSpPr>
          <p:nvPr/>
        </p:nvSpPr>
        <p:spPr bwMode="auto">
          <a:xfrm>
            <a:off x="684213" y="1341438"/>
            <a:ext cx="1655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ลูกชิ้น</a:t>
            </a:r>
          </a:p>
        </p:txBody>
      </p:sp>
      <p:sp>
        <p:nvSpPr>
          <p:cNvPr id="25611" name="Text Box 10"/>
          <p:cNvSpPr txBox="1">
            <a:spLocks noChangeArrowheads="1"/>
          </p:cNvSpPr>
          <p:nvPr/>
        </p:nvSpPr>
        <p:spPr bwMode="auto">
          <a:xfrm>
            <a:off x="3779838" y="1341438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หมูบด</a:t>
            </a:r>
          </a:p>
        </p:txBody>
      </p:sp>
      <p:sp>
        <p:nvSpPr>
          <p:cNvPr id="25612" name="Text Box 11"/>
          <p:cNvSpPr txBox="1">
            <a:spLocks noChangeArrowheads="1"/>
          </p:cNvSpPr>
          <p:nvPr/>
        </p:nvSpPr>
        <p:spPr bwMode="auto">
          <a:xfrm>
            <a:off x="6516688" y="134143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ทอดมัน</a:t>
            </a:r>
          </a:p>
        </p:txBody>
      </p:sp>
      <p:sp>
        <p:nvSpPr>
          <p:cNvPr id="25613" name="Text Box 12"/>
          <p:cNvSpPr txBox="1">
            <a:spLocks noChangeArrowheads="1"/>
          </p:cNvSpPr>
          <p:nvPr/>
        </p:nvSpPr>
        <p:spPr bwMode="auto">
          <a:xfrm>
            <a:off x="539750" y="6092825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ทับทิมกรอบ</a:t>
            </a:r>
          </a:p>
        </p:txBody>
      </p:sp>
      <p:sp>
        <p:nvSpPr>
          <p:cNvPr id="25614" name="Text Box 13"/>
          <p:cNvSpPr txBox="1">
            <a:spLocks noChangeArrowheads="1"/>
          </p:cNvSpPr>
          <p:nvPr/>
        </p:nvSpPr>
        <p:spPr bwMode="auto">
          <a:xfrm>
            <a:off x="3779838" y="602138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ลอดช่อง</a:t>
            </a:r>
          </a:p>
        </p:txBody>
      </p:sp>
      <p:sp>
        <p:nvSpPr>
          <p:cNvPr id="25615" name="Text Box 14"/>
          <p:cNvSpPr txBox="1">
            <a:spLocks noChangeArrowheads="1"/>
          </p:cNvSpPr>
          <p:nvPr/>
        </p:nvSpPr>
        <p:spPr bwMode="auto">
          <a:xfrm>
            <a:off x="6588125" y="6021388"/>
            <a:ext cx="215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ผัก ผลไม้ดอง</a:t>
            </a:r>
          </a:p>
        </p:txBody>
      </p:sp>
      <p:pic>
        <p:nvPicPr>
          <p:cNvPr id="16" name="รูปภาพ 15" descr="ทับทิมกรอบ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0034" y="4214818"/>
            <a:ext cx="2466975" cy="1847850"/>
          </a:xfrm>
          <a:prstGeom prst="rect">
            <a:avLst/>
          </a:prstGeom>
        </p:spPr>
      </p:pic>
      <p:pic>
        <p:nvPicPr>
          <p:cNvPr id="17" name="รูปภาพ 16" descr="2011_09_24_192117_0_gdgcciln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8596" y="1857365"/>
            <a:ext cx="2661947" cy="2000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สารกันรา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4967288"/>
          </a:xfrm>
        </p:spPr>
        <p:txBody>
          <a:bodyPr>
            <a:normAutofit/>
          </a:bodyPr>
          <a:lstStyle/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latin typeface="Browallia New" pitchFamily="34" charset="-34"/>
              </a:rPr>
              <a:t>หรือเรียกอีกชื่อหนึ่งคือกรดซาลิซิ</a:t>
            </a:r>
            <a:r>
              <a:rPr lang="th-TH" sz="3200" b="1" dirty="0" err="1" smtClean="0">
                <a:latin typeface="Browallia New" pitchFamily="34" charset="-34"/>
              </a:rPr>
              <a:t>ลิค</a:t>
            </a:r>
            <a:r>
              <a:rPr lang="th-TH" sz="3200" b="1" dirty="0" smtClean="0">
                <a:latin typeface="Browallia New" pitchFamily="34" charset="-34"/>
              </a:rPr>
              <a:t> 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latin typeface="Browallia New" pitchFamily="34" charset="-34"/>
              </a:rPr>
              <a:t>มีฤทธิ์เป็นกรด ยับยั้งจุลินท</a:t>
            </a:r>
            <a:r>
              <a:rPr lang="th-TH" sz="3200" b="1" dirty="0" err="1" smtClean="0">
                <a:latin typeface="Browallia New" pitchFamily="34" charset="-34"/>
              </a:rPr>
              <a:t>รีย์</a:t>
            </a:r>
            <a:r>
              <a:rPr lang="th-TH" sz="3200" b="1" dirty="0" smtClean="0">
                <a:latin typeface="Browallia New" pitchFamily="34" charset="-34"/>
              </a:rPr>
              <a:t>ได้  </a:t>
            </a:r>
            <a:r>
              <a:rPr lang="th-TH" sz="3200" b="1" dirty="0" smtClean="0">
                <a:solidFill>
                  <a:srgbClr val="FF0000"/>
                </a:solidFill>
                <a:latin typeface="Browallia New" pitchFamily="34" charset="-34"/>
              </a:rPr>
              <a:t>แต่ห้ามใช้กับอาหาร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โทษและพิษภัย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หากรับประทานเข้าไปจะทำลายเซลล์ในร่างกาย  ถ้าบริโภคปริมาณมาก  จะทำลายเยื่อบุกระเพาะอาหารและลำไส้   เกิดแผลในกระเพาะอาหาร  ความดันโลหิตต่ำจนช็อกได้   บางรายที่แพ้สารกันราจะเกิดเป็นผื่นตามตัว อาเจียน หูอื้อ  มีไข้  </a:t>
            </a:r>
            <a:r>
              <a:rPr lang="th-TH" b="1" dirty="0" smtClean="0">
                <a:cs typeface="Angsana New" pitchFamily="18" charset="-34"/>
              </a:rPr>
              <a:t>ถ้าได้รับกรดซาลิซิลิ</a:t>
            </a:r>
            <a:r>
              <a:rPr lang="th-TH" b="1" dirty="0" err="1" smtClean="0">
                <a:cs typeface="Angsana New" pitchFamily="18" charset="-34"/>
              </a:rPr>
              <a:t>คจน</a:t>
            </a:r>
            <a:r>
              <a:rPr lang="th-TH" b="1" dirty="0" smtClean="0">
                <a:cs typeface="Angsana New" pitchFamily="18" charset="-34"/>
              </a:rPr>
              <a:t>มีความเข้มข้นในเลือดถึง  25 </a:t>
            </a:r>
            <a:r>
              <a:rPr lang="en-US" b="1" dirty="0" smtClean="0">
                <a:cs typeface="Angsana New" pitchFamily="18" charset="-34"/>
              </a:rPr>
              <a:t>–</a:t>
            </a:r>
            <a:r>
              <a:rPr lang="th-TH" b="1" dirty="0" smtClean="0">
                <a:cs typeface="Angsana New" pitchFamily="18" charset="-34"/>
              </a:rPr>
              <a:t> 35  มก. ต่อ  เลือด  100  มล.   จะมีอาการ หูอื้อ  มีไข้   และอาจถึงตายได้</a:t>
            </a:r>
            <a:endParaRPr lang="th-TH" sz="32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32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h-TH" sz="2800" b="1" dirty="0" smtClean="0">
              <a:latin typeface="DilleniaUPC" pitchFamily="18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800" dirty="0"/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auto">
          <a:xfrm>
            <a:off x="7429520" y="1035334"/>
            <a:ext cx="938468" cy="1822162"/>
          </a:xfrm>
          <a:prstGeom prst="flowChartMagneticDisk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5" name="Freeform 12"/>
          <p:cNvSpPr>
            <a:spLocks/>
          </p:cNvSpPr>
          <p:nvPr/>
        </p:nvSpPr>
        <p:spPr bwMode="auto">
          <a:xfrm>
            <a:off x="7429612" y="1765306"/>
            <a:ext cx="939687" cy="121721"/>
          </a:xfrm>
          <a:custGeom>
            <a:avLst/>
            <a:gdLst>
              <a:gd name="T0" fmla="*/ 0 w 717"/>
              <a:gd name="T1" fmla="*/ 2147483647 h 100"/>
              <a:gd name="T2" fmla="*/ 2147483647 w 717"/>
              <a:gd name="T3" fmla="*/ 2147483647 h 100"/>
              <a:gd name="T4" fmla="*/ 2147483647 w 717"/>
              <a:gd name="T5" fmla="*/ 2147483647 h 100"/>
              <a:gd name="T6" fmla="*/ 2147483647 w 717"/>
              <a:gd name="T7" fmla="*/ 2147483647 h 100"/>
              <a:gd name="T8" fmla="*/ 2147483647 w 717"/>
              <a:gd name="T9" fmla="*/ 2147483647 h 100"/>
              <a:gd name="T10" fmla="*/ 2147483647 w 717"/>
              <a:gd name="T11" fmla="*/ 2147483647 h 100"/>
              <a:gd name="T12" fmla="*/ 2147483647 w 717"/>
              <a:gd name="T13" fmla="*/ 2147483647 h 100"/>
              <a:gd name="T14" fmla="*/ 2147483647 w 717"/>
              <a:gd name="T15" fmla="*/ 2147483647 h 100"/>
              <a:gd name="T16" fmla="*/ 2147483647 w 717"/>
              <a:gd name="T17" fmla="*/ 2147483647 h 1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17"/>
              <a:gd name="T28" fmla="*/ 0 h 100"/>
              <a:gd name="T29" fmla="*/ 717 w 717"/>
              <a:gd name="T30" fmla="*/ 100 h 1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17" h="100">
                <a:moveTo>
                  <a:pt x="0" y="29"/>
                </a:moveTo>
                <a:cubicBezTo>
                  <a:pt x="48" y="14"/>
                  <a:pt x="85" y="0"/>
                  <a:pt x="103" y="58"/>
                </a:cubicBezTo>
                <a:cubicBezTo>
                  <a:pt x="135" y="55"/>
                  <a:pt x="168" y="59"/>
                  <a:pt x="198" y="48"/>
                </a:cubicBezTo>
                <a:cubicBezTo>
                  <a:pt x="207" y="45"/>
                  <a:pt x="200" y="27"/>
                  <a:pt x="207" y="20"/>
                </a:cubicBezTo>
                <a:cubicBezTo>
                  <a:pt x="217" y="10"/>
                  <a:pt x="232" y="7"/>
                  <a:pt x="245" y="1"/>
                </a:cubicBezTo>
                <a:cubicBezTo>
                  <a:pt x="288" y="9"/>
                  <a:pt x="313" y="15"/>
                  <a:pt x="349" y="39"/>
                </a:cubicBezTo>
                <a:cubicBezTo>
                  <a:pt x="390" y="100"/>
                  <a:pt x="465" y="76"/>
                  <a:pt x="519" y="39"/>
                </a:cubicBezTo>
                <a:cubicBezTo>
                  <a:pt x="581" y="49"/>
                  <a:pt x="598" y="59"/>
                  <a:pt x="661" y="48"/>
                </a:cubicBezTo>
                <a:cubicBezTo>
                  <a:pt x="697" y="24"/>
                  <a:pt x="678" y="29"/>
                  <a:pt x="717" y="2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7695163" y="938210"/>
            <a:ext cx="387073" cy="387073"/>
          </a:xfrm>
          <a:prstGeom prst="flowChartMagneticDisk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7439294" y="1998256"/>
            <a:ext cx="912535" cy="338554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sz="1600" b="1" dirty="0">
                <a:latin typeface="Arial" pitchFamily="34" charset="0"/>
                <a:cs typeface="Angsana New" pitchFamily="18" charset="-34"/>
              </a:rPr>
              <a:t>กรดซาลิซิ</a:t>
            </a:r>
            <a:r>
              <a:rPr lang="th-TH" sz="1600" b="1" dirty="0" err="1">
                <a:latin typeface="Arial" pitchFamily="34" charset="0"/>
                <a:cs typeface="Angsana New" pitchFamily="18" charset="-34"/>
              </a:rPr>
              <a:t>ลิค</a:t>
            </a:r>
            <a:endParaRPr lang="th-TH" sz="1600" b="1" dirty="0"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5F18C8-415E-49AE-8D75-343E9AFE72CB}" type="slidenum">
              <a:rPr lang="en-US" smtClean="0"/>
              <a:pPr/>
              <a:t>10</a:t>
            </a:fld>
            <a:endParaRPr lang="th-TH" smtClean="0"/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835150" y="260350"/>
            <a:ext cx="5616575" cy="9144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5400" b="1">
                <a:solidFill>
                  <a:schemeClr val="accent2"/>
                </a:solidFill>
                <a:latin typeface="Arial" pitchFamily="34" charset="0"/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27652" name="Picture 3" descr="smell-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1844675"/>
            <a:ext cx="19002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z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2997200"/>
            <a:ext cx="235743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Line 5"/>
          <p:cNvSpPr>
            <a:spLocks noChangeShapeType="1"/>
          </p:cNvSpPr>
          <p:nvPr/>
        </p:nvSpPr>
        <p:spPr bwMode="auto">
          <a:xfrm flipH="1" flipV="1">
            <a:off x="8101013" y="2565400"/>
            <a:ext cx="287337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7018338" y="2060575"/>
            <a:ext cx="2125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400">
                <a:cs typeface="Angsana New" pitchFamily="18" charset="-34"/>
              </a:rPr>
              <a:t>กระเพาะอาหาร</a:t>
            </a:r>
          </a:p>
        </p:txBody>
      </p:sp>
      <p:pic>
        <p:nvPicPr>
          <p:cNvPr id="27656" name="Picture 7" descr="i1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475" y="3573463"/>
            <a:ext cx="16510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8" descr="bphoto170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8313" y="3933825"/>
            <a:ext cx="28098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8" name="Line 9"/>
          <p:cNvSpPr>
            <a:spLocks noChangeShapeType="1"/>
          </p:cNvSpPr>
          <p:nvPr/>
        </p:nvSpPr>
        <p:spPr bwMode="auto">
          <a:xfrm>
            <a:off x="7956550" y="4868863"/>
            <a:ext cx="21590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27659" name="Text Box 10"/>
          <p:cNvSpPr txBox="1">
            <a:spLocks noChangeArrowheads="1"/>
          </p:cNvSpPr>
          <p:nvPr/>
        </p:nvSpPr>
        <p:spPr bwMode="auto">
          <a:xfrm>
            <a:off x="7885113" y="5876925"/>
            <a:ext cx="974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200">
                <a:cs typeface="Angsana New" pitchFamily="18" charset="-34"/>
              </a:rPr>
              <a:t>ลำไส้</a:t>
            </a:r>
          </a:p>
        </p:txBody>
      </p:sp>
      <p:pic>
        <p:nvPicPr>
          <p:cNvPr id="27660" name="Picture 11" descr="urticaria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19700" y="4221163"/>
            <a:ext cx="143986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12" descr="41186_002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63938" y="1844675"/>
            <a:ext cx="22320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2" name="Text Box 13"/>
          <p:cNvSpPr txBox="1">
            <a:spLocks noChangeArrowheads="1"/>
          </p:cNvSpPr>
          <p:nvPr/>
        </p:nvSpPr>
        <p:spPr bwMode="auto">
          <a:xfrm>
            <a:off x="250825" y="1341438"/>
            <a:ext cx="3241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อ่อนเพลีย  วิงเวียนศีรษะ</a:t>
            </a:r>
          </a:p>
        </p:txBody>
      </p:sp>
      <p:sp>
        <p:nvSpPr>
          <p:cNvPr id="27663" name="Text Box 14"/>
          <p:cNvSpPr txBox="1">
            <a:spLocks noChangeArrowheads="1"/>
          </p:cNvSpPr>
          <p:nvPr/>
        </p:nvSpPr>
        <p:spPr bwMode="auto">
          <a:xfrm>
            <a:off x="3708400" y="1341438"/>
            <a:ext cx="1871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ปวดศีรษะ</a:t>
            </a:r>
          </a:p>
        </p:txBody>
      </p:sp>
      <p:sp>
        <p:nvSpPr>
          <p:cNvPr id="27664" name="Text Box 15"/>
          <p:cNvSpPr txBox="1">
            <a:spLocks noChangeArrowheads="1"/>
          </p:cNvSpPr>
          <p:nvPr/>
        </p:nvSpPr>
        <p:spPr bwMode="auto">
          <a:xfrm>
            <a:off x="468313" y="6237288"/>
            <a:ext cx="2808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มีไข้ขึ้นสูง</a:t>
            </a:r>
          </a:p>
        </p:txBody>
      </p:sp>
      <p:sp>
        <p:nvSpPr>
          <p:cNvPr id="27665" name="Text Box 16"/>
          <p:cNvSpPr txBox="1">
            <a:spLocks noChangeArrowheads="1"/>
          </p:cNvSpPr>
          <p:nvPr/>
        </p:nvSpPr>
        <p:spPr bwMode="auto">
          <a:xfrm>
            <a:off x="3708400" y="5589588"/>
            <a:ext cx="1152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หูอื้อ</a:t>
            </a:r>
          </a:p>
        </p:txBody>
      </p:sp>
      <p:sp>
        <p:nvSpPr>
          <p:cNvPr id="27666" name="Text Box 17"/>
          <p:cNvSpPr txBox="1">
            <a:spLocks noChangeArrowheads="1"/>
          </p:cNvSpPr>
          <p:nvPr/>
        </p:nvSpPr>
        <p:spPr bwMode="auto">
          <a:xfrm>
            <a:off x="4572000" y="6237288"/>
            <a:ext cx="2736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ผิวหนังเป็นผื่นแดง</a:t>
            </a:r>
          </a:p>
        </p:txBody>
      </p:sp>
      <p:sp>
        <p:nvSpPr>
          <p:cNvPr id="27667" name="Text Box 18"/>
          <p:cNvSpPr txBox="1">
            <a:spLocks noChangeArrowheads="1"/>
          </p:cNvSpPr>
          <p:nvPr/>
        </p:nvSpPr>
        <p:spPr bwMode="auto">
          <a:xfrm>
            <a:off x="7019925" y="1341438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ระคายเคือง</a:t>
            </a:r>
          </a:p>
        </p:txBody>
      </p:sp>
      <p:sp>
        <p:nvSpPr>
          <p:cNvPr id="27668" name="AutoShape 19"/>
          <p:cNvSpPr>
            <a:spLocks noChangeArrowheads="1"/>
          </p:cNvSpPr>
          <p:nvPr/>
        </p:nvSpPr>
        <p:spPr bwMode="auto">
          <a:xfrm>
            <a:off x="7812088" y="1916113"/>
            <a:ext cx="215900" cy="217487"/>
          </a:xfrm>
          <a:prstGeom prst="downArrow">
            <a:avLst>
              <a:gd name="adj1" fmla="val 50000"/>
              <a:gd name="adj2" fmla="val 25184"/>
            </a:avLst>
          </a:prstGeom>
          <a:solidFill>
            <a:srgbClr val="CC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DilleniaUPC" pitchFamily="18" charset="-34"/>
              </a:rPr>
              <a:t>สารกันรา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47529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หลักการหลีกเลี่ยง</a:t>
            </a:r>
          </a:p>
          <a:p>
            <a:pPr marL="439738" indent="-254000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หลีกเลี่ยงอาหารดองที่มีน้ำดองอาหารที่ใสเหมือนใหม่อยู่เสมอ  แม้จะเก็บไว้เป็นเวลานาน โดยไม่ได้แช่เย็น</a:t>
            </a:r>
          </a:p>
          <a:p>
            <a:pPr marL="439738" indent="-254000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หลีกเลี่ยงอาหารหมักดอง</a:t>
            </a:r>
          </a:p>
          <a:p>
            <a:pPr marL="439738" indent="-254000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ควรซื้อจากแหล่งผลิตที่เชื่อถือได้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A9E17B-9F6E-4D5F-84DB-A065B2C35CC9}" type="slidenum">
              <a:rPr lang="en-US" smtClean="0"/>
              <a:pPr/>
              <a:t>12</a:t>
            </a:fld>
            <a:endParaRPr lang="th-TH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6985000" cy="1203325"/>
          </a:xfrm>
          <a:solidFill>
            <a:srgbClr val="FFCC66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</a:rPr>
              <a:t>อาหารที่มักตรวจพบว่ามีสารกันรา</a:t>
            </a:r>
          </a:p>
        </p:txBody>
      </p:sp>
      <p:pic>
        <p:nvPicPr>
          <p:cNvPr id="29700" name="Picture 3" descr="IMG_63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1989138"/>
            <a:ext cx="24574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k900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949450"/>
            <a:ext cx="31686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5" descr="0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2565400"/>
            <a:ext cx="2665413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6" descr="post-57-1202273957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188" y="4292600"/>
            <a:ext cx="2376487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7" descr="155-2006120104390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125" y="4868863"/>
            <a:ext cx="2087563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8" descr="28oo0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03575" y="4652963"/>
            <a:ext cx="2808288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6" name="Text Box 9"/>
          <p:cNvSpPr txBox="1">
            <a:spLocks noChangeArrowheads="1"/>
          </p:cNvSpPr>
          <p:nvPr/>
        </p:nvSpPr>
        <p:spPr bwMode="auto">
          <a:xfrm>
            <a:off x="1476375" y="1341438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ผัก ผลไม้ดอง ต่างๆ</a:t>
            </a:r>
          </a:p>
        </p:txBody>
      </p:sp>
      <p:sp>
        <p:nvSpPr>
          <p:cNvPr id="29707" name="Text Box 10"/>
          <p:cNvSpPr txBox="1">
            <a:spLocks noChangeArrowheads="1"/>
          </p:cNvSpPr>
          <p:nvPr/>
        </p:nvSpPr>
        <p:spPr bwMode="auto">
          <a:xfrm>
            <a:off x="6084888" y="1412875"/>
            <a:ext cx="2808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ปลาส้ม  ปลาทูเค็ม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สารฟอกขาว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4967288"/>
          </a:xfrm>
        </p:spPr>
        <p:txBody>
          <a:bodyPr>
            <a:normAutofit/>
          </a:bodyPr>
          <a:lstStyle/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latin typeface="Browallia New" pitchFamily="34" charset="-34"/>
              </a:rPr>
              <a:t>หรือเรียกอีกชื่อหนึ่งคือผงซักมุ้ง ซึ่งห้ามใช้ในอาหาร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โทษและพิษภัย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เมื่อสัมผัสกับสารฟอกขาวโดยตรง  จะทำให้ผิวหนังอักเสบ  เป็นผื่นแดง  ถ้าบริโภคเข้าไปจะมีอาการปวดหลัง ปวดศีรษะ อาเจียน แน่นหน้าอก หายใจไม่สะดวก  ความดันโลหิตลดลงอย่างรวดเร็ว  ถ่ายเป็นเลือด ชัก หมดสติ หายใจไม่ออก  ไตวาย  และหากบริโภคเกิน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 30 </a:t>
            </a:r>
            <a:r>
              <a:rPr lang="th-TH" sz="28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กรัม อาจทำให้เสียชีวิตได้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หลักการหลีกเลี่ยง</a:t>
            </a:r>
          </a:p>
          <a:p>
            <a:pPr marL="533400" indent="-533400" fontAlgn="auto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th-TH" sz="2800" b="1" dirty="0" smtClean="0">
                <a:latin typeface="DilleniaUPC" pitchFamily="18" charset="-34"/>
                <a:cs typeface="Cordia New" pitchFamily="34" charset="-34"/>
              </a:rPr>
              <a:t>ไม่ควรเลือกซื้ออาหารที่มีสีขาวผิดปกติ </a:t>
            </a:r>
          </a:p>
          <a:p>
            <a:pPr marL="533400" indent="-533400" fontAlgn="auto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th-TH" sz="2800" b="1" dirty="0" smtClean="0">
                <a:latin typeface="DilleniaUPC" pitchFamily="18" charset="-34"/>
                <a:cs typeface="Cordia New" pitchFamily="34" charset="-34"/>
              </a:rPr>
              <a:t>ก่อนบริโภคถั่วงอกควรทำให้สุกเสียก่อนเพราะสารฟอกขาวจะถูกทำลายด้วยความร้อนที่ </a:t>
            </a:r>
            <a:r>
              <a:rPr lang="en-US" sz="2800" b="1" dirty="0" smtClean="0">
                <a:latin typeface="DilleniaUPC" pitchFamily="18" charset="-34"/>
                <a:cs typeface="Cordia New" pitchFamily="34" charset="-34"/>
              </a:rPr>
              <a:t>70 </a:t>
            </a:r>
            <a:r>
              <a:rPr lang="th-TH" sz="2800" b="1" dirty="0" smtClean="0">
                <a:latin typeface="DilleniaUPC" pitchFamily="18" charset="-34"/>
                <a:cs typeface="Cordia New" pitchFamily="34" charset="-34"/>
              </a:rPr>
              <a:t>องศาเซลเซียส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8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8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h-TH" sz="2400" b="1" dirty="0" smtClean="0">
              <a:latin typeface="DilleniaUPC" pitchFamily="18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  <p:pic>
        <p:nvPicPr>
          <p:cNvPr id="4" name="Picture 8" descr="997175302beggi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71414"/>
            <a:ext cx="1798636" cy="231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F95022-51E3-4835-BD44-7CBFDBE93DAA}" type="slidenum">
              <a:rPr lang="en-US" smtClean="0"/>
              <a:pPr/>
              <a:t>14</a:t>
            </a:fld>
            <a:endParaRPr lang="th-TH" smtClean="0"/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835150" y="476250"/>
            <a:ext cx="5616575" cy="9144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th-TH" sz="5400" b="1">
                <a:latin typeface="Arial" pitchFamily="34" charset="0"/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32772" name="Picture 3" descr="0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060575"/>
            <a:ext cx="21590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 descr="k00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4581525"/>
            <a:ext cx="22320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 descr="41186_00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25" y="2060575"/>
            <a:ext cx="2446338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6" descr="20070702228_0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1500" y="4652963"/>
            <a:ext cx="331311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7" descr="17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2492375"/>
            <a:ext cx="298767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0" y="1916113"/>
            <a:ext cx="36718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200">
                <a:cs typeface="Angsana New" pitchFamily="18" charset="-34"/>
              </a:rPr>
              <a:t>ระคายเคืองระบบทางเดินอาหาร</a:t>
            </a:r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3492500" y="1557338"/>
            <a:ext cx="25923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ผิวหนังอักเสบ แดง</a:t>
            </a:r>
          </a:p>
        </p:txBody>
      </p:sp>
      <p:sp>
        <p:nvSpPr>
          <p:cNvPr id="32779" name="Text Box 10"/>
          <p:cNvSpPr txBox="1">
            <a:spLocks noChangeArrowheads="1"/>
          </p:cNvSpPr>
          <p:nvPr/>
        </p:nvSpPr>
        <p:spPr bwMode="auto">
          <a:xfrm>
            <a:off x="6372225" y="1484313"/>
            <a:ext cx="2376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ปวดศีรษะรุนแรง</a:t>
            </a:r>
          </a:p>
        </p:txBody>
      </p:sp>
      <p:sp>
        <p:nvSpPr>
          <p:cNvPr id="32780" name="Text Box 11"/>
          <p:cNvSpPr txBox="1">
            <a:spLocks noChangeArrowheads="1"/>
          </p:cNvSpPr>
          <p:nvPr/>
        </p:nvSpPr>
        <p:spPr bwMode="auto">
          <a:xfrm>
            <a:off x="3276600" y="407670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เจ็บ แน่นหน้าอก</a:t>
            </a:r>
          </a:p>
        </p:txBody>
      </p:sp>
      <p:sp>
        <p:nvSpPr>
          <p:cNvPr id="32781" name="Text Box 12"/>
          <p:cNvSpPr txBox="1">
            <a:spLocks noChangeArrowheads="1"/>
          </p:cNvSpPr>
          <p:nvPr/>
        </p:nvSpPr>
        <p:spPr bwMode="auto">
          <a:xfrm>
            <a:off x="6011863" y="4076700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ช็อค หมดสติ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9E9D06-739E-455A-BFCC-CEAFEE4197ED}" type="slidenum">
              <a:rPr lang="en-US" smtClean="0"/>
              <a:pPr/>
              <a:t>15</a:t>
            </a:fld>
            <a:endParaRPr lang="th-TH" smtClean="0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1116013" y="333375"/>
            <a:ext cx="7056437" cy="11430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5400" b="1"/>
              <a:t>อาหารที่มักตรวจพบว่ามีสารฟอกขาว</a:t>
            </a:r>
          </a:p>
        </p:txBody>
      </p:sp>
      <p:pic>
        <p:nvPicPr>
          <p:cNvPr id="31748" name="Picture 3" descr="121176721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276475"/>
            <a:ext cx="26352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4" descr="DSC0649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2060575"/>
            <a:ext cx="258921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5" descr="products_27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4581525"/>
            <a:ext cx="30226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6" descr="g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475" y="4221163"/>
            <a:ext cx="2519363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7" descr="1160375250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56325" y="1484313"/>
            <a:ext cx="2590800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8" descr="21066720qb5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00788" y="3860800"/>
            <a:ext cx="25336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684213" y="1628775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ถั่วงอก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3492500" y="155733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กระท้อนดอง</a:t>
            </a:r>
          </a:p>
        </p:txBody>
      </p:sp>
      <p:sp>
        <p:nvSpPr>
          <p:cNvPr id="31756" name="Text Box 11"/>
          <p:cNvSpPr txBox="1">
            <a:spLocks noChangeArrowheads="1"/>
          </p:cNvSpPr>
          <p:nvPr/>
        </p:nvSpPr>
        <p:spPr bwMode="auto">
          <a:xfrm>
            <a:off x="6443663" y="1557338"/>
            <a:ext cx="1873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000" b="1">
                <a:cs typeface="Angsana New" pitchFamily="18" charset="-34"/>
              </a:rPr>
              <a:t>ขิงซอย</a:t>
            </a:r>
          </a:p>
        </p:txBody>
      </p:sp>
      <p:sp>
        <p:nvSpPr>
          <p:cNvPr id="31757" name="Text Box 12"/>
          <p:cNvSpPr txBox="1">
            <a:spLocks noChangeArrowheads="1"/>
          </p:cNvSpPr>
          <p:nvPr/>
        </p:nvSpPr>
        <p:spPr bwMode="auto">
          <a:xfrm>
            <a:off x="395288" y="580548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ทุเรียนกวน</a:t>
            </a:r>
          </a:p>
        </p:txBody>
      </p:sp>
      <p:sp>
        <p:nvSpPr>
          <p:cNvPr id="31758" name="Text Box 13"/>
          <p:cNvSpPr txBox="1">
            <a:spLocks noChangeArrowheads="1"/>
          </p:cNvSpPr>
          <p:nvPr/>
        </p:nvSpPr>
        <p:spPr bwMode="auto">
          <a:xfrm>
            <a:off x="3419475" y="4149725"/>
            <a:ext cx="25209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น้ำตาลมะพร้าว</a:t>
            </a:r>
          </a:p>
        </p:txBody>
      </p:sp>
      <p:sp>
        <p:nvSpPr>
          <p:cNvPr id="31759" name="Text Box 14"/>
          <p:cNvSpPr txBox="1">
            <a:spLocks noChangeArrowheads="1"/>
          </p:cNvSpPr>
          <p:nvPr/>
        </p:nvSpPr>
        <p:spPr bwMode="auto">
          <a:xfrm>
            <a:off x="6443663" y="5949950"/>
            <a:ext cx="2376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ยอดมะพร้าว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DC3A10-553C-4CD7-9571-67564E538138}" type="slidenum">
              <a:rPr lang="en-US" smtClean="0"/>
              <a:pPr/>
              <a:t>16</a:t>
            </a:fld>
            <a:endParaRPr lang="th-TH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213" y="404813"/>
            <a:ext cx="3457575" cy="1143000"/>
          </a:xfrm>
          <a:solidFill>
            <a:srgbClr val="FFCCFF"/>
          </a:solidFill>
        </p:spPr>
        <p:txBody>
          <a:bodyPr/>
          <a:lstStyle/>
          <a:p>
            <a:r>
              <a:rPr lang="th-TH" sz="8000" b="1" smtClean="0">
                <a:solidFill>
                  <a:schemeClr val="accent2"/>
                </a:solidFill>
                <a:cs typeface="Angsana New" pitchFamily="18" charset="-34"/>
              </a:rPr>
              <a:t>ฟอร์มาลิน</a:t>
            </a:r>
          </a:p>
        </p:txBody>
      </p:sp>
      <p:pic>
        <p:nvPicPr>
          <p:cNvPr id="36868" name="Picture 3" descr="vaci_blackl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644900"/>
            <a:ext cx="18716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cro6-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413" y="3789363"/>
            <a:ext cx="2303462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0" y="2060575"/>
            <a:ext cx="25939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 b="1">
                <a:cs typeface="Angsana New" pitchFamily="18" charset="-34"/>
              </a:rPr>
              <a:t>น้ำยาดองศพ</a:t>
            </a:r>
          </a:p>
        </p:txBody>
      </p:sp>
      <p:sp>
        <p:nvSpPr>
          <p:cNvPr id="36871" name="AutoShape 6"/>
          <p:cNvSpPr>
            <a:spLocks noChangeArrowheads="1"/>
          </p:cNvSpPr>
          <p:nvPr/>
        </p:nvSpPr>
        <p:spPr bwMode="auto">
          <a:xfrm>
            <a:off x="1116013" y="2997200"/>
            <a:ext cx="503237" cy="433388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2" name="AutoShape 7"/>
          <p:cNvSpPr>
            <a:spLocks noChangeArrowheads="1"/>
          </p:cNvSpPr>
          <p:nvPr/>
        </p:nvSpPr>
        <p:spPr bwMode="auto">
          <a:xfrm>
            <a:off x="4932363" y="3860800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3" name="AutoShape 8"/>
          <p:cNvSpPr>
            <a:spLocks noChangeArrowheads="1"/>
          </p:cNvSpPr>
          <p:nvPr/>
        </p:nvSpPr>
        <p:spPr bwMode="auto">
          <a:xfrm>
            <a:off x="4932363" y="501332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2771775" y="2349500"/>
            <a:ext cx="36718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ใช้ฆ่าเชื้อโรค/ดองศพ</a:t>
            </a:r>
          </a:p>
        </p:txBody>
      </p:sp>
      <p:sp>
        <p:nvSpPr>
          <p:cNvPr id="36875" name="AutoShape 10"/>
          <p:cNvSpPr>
            <a:spLocks noChangeArrowheads="1"/>
          </p:cNvSpPr>
          <p:nvPr/>
        </p:nvSpPr>
        <p:spPr bwMode="auto">
          <a:xfrm>
            <a:off x="3635375" y="3141663"/>
            <a:ext cx="503238" cy="433387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6" name="Text Box 11"/>
          <p:cNvSpPr txBox="1">
            <a:spLocks noChangeArrowheads="1"/>
          </p:cNvSpPr>
          <p:nvPr/>
        </p:nvSpPr>
        <p:spPr bwMode="auto">
          <a:xfrm>
            <a:off x="5580063" y="3716338"/>
            <a:ext cx="23764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ระเหยได้</a:t>
            </a:r>
          </a:p>
        </p:txBody>
      </p:sp>
      <p:sp>
        <p:nvSpPr>
          <p:cNvPr id="36877" name="Text Box 12"/>
          <p:cNvSpPr txBox="1">
            <a:spLocks noChangeArrowheads="1"/>
          </p:cNvSpPr>
          <p:nvPr/>
        </p:nvSpPr>
        <p:spPr bwMode="auto">
          <a:xfrm>
            <a:off x="5580063" y="4797425"/>
            <a:ext cx="32416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มีกลิ่นฉุน  แสบจมูก</a:t>
            </a:r>
          </a:p>
        </p:txBody>
      </p:sp>
      <p:pic>
        <p:nvPicPr>
          <p:cNvPr id="36878" name="Picture 13" descr="1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288" y="1628775"/>
            <a:ext cx="14351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655F6C-7B8E-4A54-ACE1-BFB842A5367A}" type="slidenum">
              <a:rPr lang="en-US" smtClean="0"/>
              <a:pPr/>
              <a:t>17</a:t>
            </a:fld>
            <a:endParaRPr lang="th-TH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2173288" y="260350"/>
            <a:ext cx="5184775" cy="1019175"/>
          </a:xfrm>
          <a:solidFill>
            <a:srgbClr val="FFCCFF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pic>
        <p:nvPicPr>
          <p:cNvPr id="39940" name="Picture 3" descr="acid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844675"/>
            <a:ext cx="25209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 descr="96_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4292600"/>
            <a:ext cx="213201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5" descr="37884_00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700213"/>
            <a:ext cx="194468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6" descr="20070702228_0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30888" y="4813300"/>
            <a:ext cx="3313112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7" descr="body_collage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1916113"/>
            <a:ext cx="30257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5" name="Text Box 8"/>
          <p:cNvSpPr txBox="1">
            <a:spLocks noChangeArrowheads="1"/>
          </p:cNvSpPr>
          <p:nvPr/>
        </p:nvSpPr>
        <p:spPr bwMode="auto">
          <a:xfrm>
            <a:off x="0" y="1412875"/>
            <a:ext cx="4284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ระคายเคืองระบบทางเดินหายใจ</a:t>
            </a:r>
          </a:p>
        </p:txBody>
      </p:sp>
      <p:sp>
        <p:nvSpPr>
          <p:cNvPr id="39946" name="Text Box 9"/>
          <p:cNvSpPr txBox="1">
            <a:spLocks noChangeArrowheads="1"/>
          </p:cNvSpPr>
          <p:nvPr/>
        </p:nvSpPr>
        <p:spPr bwMode="auto">
          <a:xfrm>
            <a:off x="6948488" y="1196975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ปวดศีรษะ</a:t>
            </a:r>
          </a:p>
        </p:txBody>
      </p:sp>
      <p:sp>
        <p:nvSpPr>
          <p:cNvPr id="39947" name="Text Box 10"/>
          <p:cNvSpPr txBox="1">
            <a:spLocks noChangeArrowheads="1"/>
          </p:cNvSpPr>
          <p:nvPr/>
        </p:nvSpPr>
        <p:spPr bwMode="auto">
          <a:xfrm>
            <a:off x="3924300" y="3789363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ปวดท้องรุนแรง</a:t>
            </a:r>
          </a:p>
        </p:txBody>
      </p:sp>
      <p:sp>
        <p:nvSpPr>
          <p:cNvPr id="39948" name="Text Box 11"/>
          <p:cNvSpPr txBox="1">
            <a:spLocks noChangeArrowheads="1"/>
          </p:cNvSpPr>
          <p:nvPr/>
        </p:nvSpPr>
        <p:spPr bwMode="auto">
          <a:xfrm>
            <a:off x="6156325" y="4292600"/>
            <a:ext cx="2735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ชัก  ช็อค  หมดสติ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AE87CA-F911-4B62-B9C1-F87E4F13123F}" type="slidenum">
              <a:rPr lang="en-US" smtClean="0"/>
              <a:pPr/>
              <a:t>18</a:t>
            </a:fld>
            <a:endParaRPr lang="th-TH" smtClean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609600"/>
            <a:ext cx="5832475" cy="1143000"/>
          </a:xfrm>
          <a:solidFill>
            <a:srgbClr val="FFCCFF"/>
          </a:solidFill>
        </p:spPr>
        <p:txBody>
          <a:bodyPr/>
          <a:lstStyle/>
          <a:p>
            <a:r>
              <a:rPr lang="th-TH" sz="6000" b="1" smtClean="0">
                <a:solidFill>
                  <a:srgbClr val="CC0066"/>
                </a:solidFill>
              </a:rPr>
              <a:t>ผลกระทบต่อสุขภาพ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5038"/>
            <a:ext cx="8077200" cy="3657600"/>
          </a:xfrm>
        </p:spPr>
        <p:txBody>
          <a:bodyPr/>
          <a:lstStyle/>
          <a:p>
            <a:pPr>
              <a:buFontTx/>
              <a:buNone/>
            </a:pPr>
            <a:r>
              <a:rPr lang="th-TH" sz="4800" dirty="0" smtClean="0">
                <a:cs typeface="Browallia New" pitchFamily="34" charset="-34"/>
              </a:rPr>
              <a:t>	ถ้ารับประทาน   </a:t>
            </a:r>
            <a:r>
              <a:rPr lang="th-TH" sz="4800" b="1" u="sng" dirty="0" smtClean="0">
                <a:cs typeface="Browallia New" pitchFamily="34" charset="-34"/>
              </a:rPr>
              <a:t>30 </a:t>
            </a:r>
            <a:r>
              <a:rPr lang="en-US" sz="4800" b="1" u="sng" dirty="0" smtClean="0">
                <a:cs typeface="Browallia New" pitchFamily="34" charset="-34"/>
              </a:rPr>
              <a:t>–</a:t>
            </a:r>
            <a:r>
              <a:rPr lang="th-TH" sz="4800" b="1" u="sng" dirty="0" smtClean="0">
                <a:cs typeface="Browallia New" pitchFamily="34" charset="-34"/>
              </a:rPr>
              <a:t> 60 มิลลิลิตร</a:t>
            </a:r>
            <a:r>
              <a:rPr lang="th-TH" sz="4800" dirty="0" smtClean="0">
                <a:cs typeface="Browallia New" pitchFamily="34" charset="-34"/>
              </a:rPr>
              <a:t>  จะทำให้เกิดอาการปวดท้องรุนแรง   อาเจียน  ท้องเดิน    หมดสติ และเสียชีวิต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DilleniaUPC" pitchFamily="18" charset="-34"/>
              </a:rPr>
              <a:t>ฟอร์มาลิน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4752975"/>
          </a:xfrm>
        </p:spPr>
        <p:txBody>
          <a:bodyPr>
            <a:normAutofit/>
          </a:bodyPr>
          <a:lstStyle/>
          <a:p>
            <a:pPr marL="274320" indent="-274320" algn="thaiDi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หลักการหลีกเลี่ยง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การเลือกซื้ออาหารทะเลสด เนื้อสัตว์หรือผักสด  ให้ดมกลิ่น ต้องไม่มีกลิ่นฉุนจนแสบจมูก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การล้างด้วยน้ำสะอาดหลาย ๆ ครั้งก่อนการรับประทานหรือก่อนนำไปปรุงอาหาร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หลีกเลี่ยงการซื้อผัก ผลไม้ที่ขายทั้งวันแต่ยังดูสด ไม่เหี่ยวทั้งที่โดนแสงแดดหรือลมตลอดวันโดยไม่ได้แช่เย็นไว้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เลือกซื้อผัก ผลไม้ตามฤดูกาล</a:t>
            </a:r>
          </a:p>
          <a:p>
            <a:pPr marL="274320" indent="-274320" algn="thaiDi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027594B-A98A-4558-9C93-5E9D0208ADB2}" type="slidenum">
              <a:rPr lang="en-US" smtClean="0"/>
              <a:pPr/>
              <a:t>20</a:t>
            </a:fld>
            <a:endParaRPr lang="th-TH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260350"/>
            <a:ext cx="6121400" cy="1008063"/>
          </a:xfrm>
          <a:solidFill>
            <a:srgbClr val="FFCCFF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อาหารที่มักตรวจพบฟอร์มาลิน</a:t>
            </a:r>
          </a:p>
        </p:txBody>
      </p:sp>
      <p:pic>
        <p:nvPicPr>
          <p:cNvPr id="37892" name="Picture 3" descr="235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1844675"/>
            <a:ext cx="230346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4" descr="11665_00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8" y="1844675"/>
            <a:ext cx="25209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5" descr="kungka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1844675"/>
            <a:ext cx="23034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6" descr="9e7a3562c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8313" y="4076700"/>
            <a:ext cx="23749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7" descr="%E0%B9%80%E0%B8%AB%E0%B9%87%E0%B8%94%E0%B8%9F%E0%B8%B2%E0%B8%872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8038" y="4005263"/>
            <a:ext cx="20891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8" descr="agrocybe%2520cylindracea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35600" y="4076700"/>
            <a:ext cx="194310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1979613" y="1268413"/>
            <a:ext cx="2374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อาหารทะเลสด</a:t>
            </a:r>
          </a:p>
        </p:txBody>
      </p:sp>
      <p:sp>
        <p:nvSpPr>
          <p:cNvPr id="37899" name="Text Box 10"/>
          <p:cNvSpPr txBox="1">
            <a:spLocks noChangeArrowheads="1"/>
          </p:cNvSpPr>
          <p:nvPr/>
        </p:nvSpPr>
        <p:spPr bwMode="auto">
          <a:xfrm>
            <a:off x="6300788" y="1268413"/>
            <a:ext cx="2376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ผัก ผลไม้  สด</a:t>
            </a:r>
          </a:p>
        </p:txBody>
      </p:sp>
      <p:sp>
        <p:nvSpPr>
          <p:cNvPr id="37900" name="Text Box 11"/>
          <p:cNvSpPr txBox="1">
            <a:spLocks noChangeArrowheads="1"/>
          </p:cNvSpPr>
          <p:nvPr/>
        </p:nvSpPr>
        <p:spPr bwMode="auto">
          <a:xfrm>
            <a:off x="179388" y="6078538"/>
            <a:ext cx="3097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สไบนาง (ผ้าขี้ริ้วสีขาว)</a:t>
            </a:r>
          </a:p>
        </p:txBody>
      </p:sp>
      <p:sp>
        <p:nvSpPr>
          <p:cNvPr id="37901" name="Text Box 12"/>
          <p:cNvSpPr txBox="1">
            <a:spLocks noChangeArrowheads="1"/>
          </p:cNvSpPr>
          <p:nvPr/>
        </p:nvSpPr>
        <p:spPr bwMode="auto">
          <a:xfrm>
            <a:off x="4427538" y="6021388"/>
            <a:ext cx="1944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>
                <a:cs typeface="Angsana New" pitchFamily="18" charset="-34"/>
              </a:rPr>
              <a:t>เห็ดสด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03F536-2BDA-46D3-AC77-2B238EEA2C03}" type="slidenum">
              <a:rPr lang="en-US" smtClean="0"/>
              <a:pPr/>
              <a:t>21</a:t>
            </a:fld>
            <a:endParaRPr lang="th-TH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h-TH" dirty="0" smtClean="0"/>
          </a:p>
        </p:txBody>
      </p:sp>
      <p:pic>
        <p:nvPicPr>
          <p:cNvPr id="38916" name="Picture 5" descr="IMG_77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37" y="714356"/>
            <a:ext cx="7810553" cy="5857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917" name="TextBox 3"/>
          <p:cNvSpPr txBox="1">
            <a:spLocks noChangeArrowheads="1"/>
          </p:cNvSpPr>
          <p:nvPr/>
        </p:nvSpPr>
        <p:spPr bwMode="auto">
          <a:xfrm>
            <a:off x="1428728" y="0"/>
            <a:ext cx="6000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6000" b="1" dirty="0"/>
              <a:t>สไบนาง (ผ้าขี้ริ้วสีขาว)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22</a:t>
            </a:fld>
            <a:endParaRPr lang="th-TH"/>
          </a:p>
        </p:txBody>
      </p:sp>
      <p:pic>
        <p:nvPicPr>
          <p:cNvPr id="5" name="รูปภาพ 4" descr="12739047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412530"/>
            <a:ext cx="8214857" cy="6366515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071538" y="0"/>
            <a:ext cx="692946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6000" b="1" dirty="0" smtClean="0"/>
              <a:t>ปลาหมึกกรอบ(ปลาหมึกแช่)</a:t>
            </a:r>
            <a:endParaRPr lang="th-TH" sz="60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DilleniaUPC" pitchFamily="18" charset="-34"/>
              </a:rPr>
              <a:t>สารเร่งเนื้อแดง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>
            <a:normAutofit/>
          </a:bodyPr>
          <a:lstStyle/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latin typeface="Browallia New" pitchFamily="34" charset="-34"/>
              </a:rPr>
              <a:t>          เป็นสารที่มีผลต่อหัวใจ  ระดับน้ำตาลในเลือดและกล้ามเนื้อของร่างกายของมนุษย์  พบว่าการใช้สารนี้ในการเลี้ยงสุกร  เพื่อกระตุ้นให้สุกรอยากอาหาร  เร่งการเจริญเติบโต  สลายไขมันและทำให้กล้ามเนื้อขาใหญ่ขึ้น หมูมีเนื้อแดงมากขึ้น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solidFill>
                  <a:schemeClr val="tx2">
                    <a:lumMod val="50000"/>
                  </a:schemeClr>
                </a:solidFill>
                <a:latin typeface="Browallia New" pitchFamily="34" charset="-34"/>
              </a:rPr>
              <a:t>โทษและพิษภัย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solidFill>
                  <a:schemeClr val="tx2">
                    <a:lumMod val="50000"/>
                  </a:schemeClr>
                </a:solidFill>
                <a:latin typeface="Browallia New" pitchFamily="34" charset="-34"/>
              </a:rPr>
              <a:t>เมื่อรับประทานเนื้อหมูที่มีการปนเปื้อนสารเร่งเนื้อแดง อาจทำให้มีการอาการมือสั่น กล้ามเนื้อกระตุก ปวดศีรษะ หัวใจเต้นเร็วผิดปกติ กระวนกระวาย เวียนศีรษะ  บางรายเป็นลม  คลื่นไส้อาเจียน  มีอาการทางจิตและประสาน </a:t>
            </a:r>
            <a:r>
              <a:rPr lang="th-TH" sz="2800" b="1" dirty="0" smtClean="0">
                <a:solidFill>
                  <a:srgbClr val="002060"/>
                </a:solidFill>
                <a:latin typeface="Browallia New" pitchFamily="34" charset="-34"/>
              </a:rPr>
              <a:t>เป็นอันตรายอย่างมากสำหรับสตรีตั้งครรภ์ ผู้เป็นโรคหัวใจ ความดันโลหิตสูงและเบาหวาน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h-TH" sz="2400" b="1" dirty="0" smtClean="0">
              <a:latin typeface="DilleniaUPC" pitchFamily="18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  <p:pic>
        <p:nvPicPr>
          <p:cNvPr id="4" name="รูปภาพ 3" descr="cute_running_pig_cartoon_character_photosculpture-p153783335940406941b77xl_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396" y="5286396"/>
            <a:ext cx="1571604" cy="1571604"/>
          </a:xfrm>
          <a:prstGeom prst="rect">
            <a:avLst/>
          </a:prstGeom>
        </p:spPr>
      </p:pic>
      <p:pic>
        <p:nvPicPr>
          <p:cNvPr id="5" name="รูปภาพ 4" descr="pigg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90750" cy="2085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DilleniaUPC" pitchFamily="18" charset="-34"/>
              </a:rPr>
              <a:t>สารเร่งเนื้อแดง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28638" y="1357313"/>
            <a:ext cx="8115328" cy="4967287"/>
          </a:xfrm>
        </p:spPr>
        <p:txBody>
          <a:bodyPr>
            <a:normAutofit/>
          </a:bodyPr>
          <a:lstStyle/>
          <a:p>
            <a:pPr marL="274320" indent="-274320" algn="thaiDi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หลักการหลีกเลี่ยง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เลือกซื้อเนื้อหมูที่มีชมพูธรรมชาติ  มีมันหนาบริเวณสันหลังและมีไขมันแทรกอยู่ตามกล้ามเนื้อ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ลักษณะเนื้อหมูปนเปื้อนจะมีสีคล้ำกว่า  และเนื้อที่หั่นทิ้งไว้จะมีลักษณะเนื้อค่อนข้างแห้ง  ขณะที่หมูปกติเมื่อหั่นทิ้งไว้จะพบน้ำซึมออกมาบริเวณผิว  </a:t>
            </a:r>
          </a:p>
          <a:p>
            <a:pPr marL="439738" indent="-254000" algn="thaiDist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ดูที่ หมูสามชั้น      เพราะหมูปกตินั้น ดีที่สุดก็จะมี 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‘</a:t>
            </a:r>
            <a:r>
              <a:rPr lang="th-TH" sz="2800" b="1" dirty="0" smtClean="0">
                <a:latin typeface="Browallia New" pitchFamily="34" charset="-34"/>
              </a:rPr>
              <a:t>มันหมู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’</a:t>
            </a:r>
            <a:r>
              <a:rPr lang="th-TH" sz="2800" b="1" dirty="0" smtClean="0">
                <a:latin typeface="Browallia New" pitchFamily="34" charset="-34"/>
              </a:rPr>
              <a:t> 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1</a:t>
            </a:r>
            <a:r>
              <a:rPr lang="th-TH" sz="2800" b="1" dirty="0" smtClean="0">
                <a:latin typeface="Browallia New" pitchFamily="34" charset="-34"/>
              </a:rPr>
              <a:t> ส่วน    ต่อเนื้อแดง 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2</a:t>
            </a:r>
            <a:r>
              <a:rPr lang="th-TH" sz="2800" b="1" dirty="0" smtClean="0">
                <a:latin typeface="Browallia New" pitchFamily="34" charset="-34"/>
              </a:rPr>
              <a:t> ส่วน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 (33</a:t>
            </a:r>
            <a:r>
              <a:rPr lang="th-TH" sz="2800" b="1" dirty="0" smtClean="0">
                <a:latin typeface="Browallia New" pitchFamily="34" charset="-34"/>
              </a:rPr>
              <a:t> 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%)  </a:t>
            </a:r>
            <a:endParaRPr lang="th-TH" sz="2800" b="1" dirty="0" smtClean="0">
              <a:latin typeface="Browallia New" pitchFamily="34" charset="-34"/>
            </a:endParaRPr>
          </a:p>
          <a:p>
            <a:pPr marL="274320" indent="-274320" algn="thaiDi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400" b="1" dirty="0" smtClean="0">
              <a:latin typeface="DilleniaUPC" pitchFamily="18" charset="-34"/>
            </a:endParaRPr>
          </a:p>
          <a:p>
            <a:pPr marL="274320" indent="-274320" algn="thaiDi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  <p:pic>
        <p:nvPicPr>
          <p:cNvPr id="4" name="รูปภาพ 3" descr="p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4429132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F6507E-3323-4EBC-A73F-FF5868AE100E}" type="slidenum">
              <a:rPr lang="en-US" smtClean="0"/>
              <a:pPr/>
              <a:t>25</a:t>
            </a:fld>
            <a:endParaRPr lang="th-TH" smtClean="0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630238"/>
            <a:ext cx="7161212" cy="9731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น้ำมันทอด</a:t>
            </a:r>
            <a:r>
              <a:rPr lang="th-TH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ซ้ำเสื่อมสภาพ</a:t>
            </a:r>
            <a:endParaRPr lang="th-T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55625" y="1592263"/>
            <a:ext cx="8215313" cy="4392612"/>
          </a:xfrm>
        </p:spPr>
        <p:txBody>
          <a:bodyPr/>
          <a:lstStyle/>
          <a:p>
            <a:pPr marL="0" indent="1074738" algn="thaiDist" eaLnBrk="1" hangingPunct="1">
              <a:buFontTx/>
              <a:buNone/>
            </a:pPr>
            <a:r>
              <a:rPr lang="th-TH" b="1" dirty="0" smtClean="0"/>
              <a:t>  น้ำมันที่ผ่านการทอดซ้ำหลายๆ ครั้งจะมีคุณภาพเสื่อมลง ทั้งสี กลิ่น รสชาติ มีความหนืดมากขึ้น และเกิด </a:t>
            </a:r>
            <a:r>
              <a:rPr lang="en-US" b="1" dirty="0" smtClean="0"/>
              <a:t>“</a:t>
            </a:r>
            <a:r>
              <a:rPr lang="th-TH" b="1" dirty="0" smtClean="0"/>
              <a:t>สารประกอบโพ</a:t>
            </a:r>
            <a:r>
              <a:rPr lang="th-TH" b="1" dirty="0" err="1" smtClean="0"/>
              <a:t>ลาร์</a:t>
            </a:r>
            <a:r>
              <a:rPr lang="en-US" b="1" dirty="0" smtClean="0"/>
              <a:t>” </a:t>
            </a:r>
            <a:r>
              <a:rPr lang="en-US" b="1" dirty="0" err="1" smtClean="0"/>
              <a:t>ขึ้น</a:t>
            </a:r>
            <a:endParaRPr lang="th-TH" b="1" dirty="0" smtClean="0"/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90500" y="5780088"/>
            <a:ext cx="8845550" cy="830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zh-TW" sz="2400" b="1">
                <a:cs typeface="Angsana New" pitchFamily="18" charset="-34"/>
              </a:rPr>
              <a:t>กระทรวงสาธารณสุขมีประกาศ ฉบับที่ </a:t>
            </a:r>
            <a:r>
              <a:rPr lang="en-US" altLang="zh-TW" sz="2400" b="1">
                <a:ea typeface="PMingLiU" pitchFamily="18" charset="-120"/>
                <a:cs typeface="Angsana New" pitchFamily="18" charset="-34"/>
              </a:rPr>
              <a:t>283</a:t>
            </a:r>
            <a:r>
              <a:rPr lang="th-TH" altLang="zh-TW" sz="2400" b="1">
                <a:cs typeface="Angsana New" pitchFamily="18" charset="-34"/>
              </a:rPr>
              <a:t> พ.ศ. </a:t>
            </a:r>
            <a:r>
              <a:rPr lang="en-US" altLang="zh-TW" sz="2400" b="1">
                <a:ea typeface="PMingLiU" pitchFamily="18" charset="-120"/>
              </a:rPr>
              <a:t>2547</a:t>
            </a:r>
            <a:r>
              <a:rPr lang="th-TH" altLang="zh-TW" sz="2400" b="1">
                <a:cs typeface="Angsana New" pitchFamily="18" charset="-34"/>
              </a:rPr>
              <a:t> กำหนดให้น้ำมันที่ใช้ทอดหรือประกอบอาหารเพื่อจำหน่าย มีสารโพลาร์ได้ไม่เกินร้อยละ </a:t>
            </a:r>
            <a:r>
              <a:rPr lang="en-US" altLang="zh-TW" sz="2400" b="1">
                <a:ea typeface="PMingLiU" pitchFamily="18" charset="-120"/>
              </a:rPr>
              <a:t>25%</a:t>
            </a:r>
            <a:r>
              <a:rPr lang="th-TH" altLang="zh-TW" sz="2400" b="1">
                <a:cs typeface="Angsana New" pitchFamily="18" charset="-34"/>
              </a:rPr>
              <a:t> ของน้ำหนัก  </a:t>
            </a:r>
            <a:r>
              <a:rPr lang="th-TH" sz="2400" b="1">
                <a:cs typeface="Angsana New" pitchFamily="18" charset="-34"/>
              </a:rPr>
              <a:t>บทลงโทษสำหรับผู้จำหน่าย ปรับไม่เกิน </a:t>
            </a:r>
            <a:r>
              <a:rPr lang="en-US" sz="2400" b="1">
                <a:cs typeface="Angsana New" pitchFamily="18" charset="-34"/>
              </a:rPr>
              <a:t>50,000.-</a:t>
            </a:r>
            <a:endParaRPr lang="th-TH" sz="2400" b="1">
              <a:cs typeface="Angsana New" pitchFamily="18" charset="-34"/>
            </a:endParaRPr>
          </a:p>
        </p:txBody>
      </p:sp>
      <p:pic>
        <p:nvPicPr>
          <p:cNvPr id="6" name="Picture 4" descr="deep+f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755901"/>
            <a:ext cx="3714776" cy="264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F6507E-3323-4EBC-A73F-FF5868AE100E}" type="slidenum">
              <a:rPr lang="en-US" smtClean="0"/>
              <a:pPr/>
              <a:t>26</a:t>
            </a:fld>
            <a:endParaRPr lang="th-TH" smtClean="0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630238"/>
            <a:ext cx="7161212" cy="9731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น้ำมันทอด</a:t>
            </a:r>
            <a:r>
              <a:rPr lang="th-TH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ซ้ำเสื่อมสภาพ</a:t>
            </a:r>
            <a:endParaRPr lang="th-TH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55625" y="1592263"/>
            <a:ext cx="8215313" cy="4392612"/>
          </a:xfrm>
        </p:spPr>
        <p:txBody>
          <a:bodyPr/>
          <a:lstStyle/>
          <a:p>
            <a:pPr marL="0" indent="1074738" algn="thaiDist" eaLnBrk="1" hangingPunct="1">
              <a:buFontTx/>
              <a:buNone/>
            </a:pPr>
            <a:r>
              <a:rPr lang="th-TH" b="1" dirty="0" smtClean="0"/>
              <a:t>จากข้อมูลการศึกษาในสัตว์ทดลองพบว่าสารบางชนิดที่เกิดจากการเสื่อมสลายของน้ำมันจากการทอดอาหาร   เป็น</a:t>
            </a:r>
            <a:r>
              <a:rPr lang="th-TH" b="1" dirty="0" smtClean="0">
                <a:solidFill>
                  <a:srgbClr val="002060"/>
                </a:solidFill>
              </a:rPr>
              <a:t>สารก่อกลายพันธุ์</a:t>
            </a:r>
            <a:r>
              <a:rPr lang="th-TH" b="1" dirty="0" smtClean="0"/>
              <a:t>ที่ทำให้เกิดมะเร็งผิวหนังในสัตว์ทดลอง รวมทั้งมีสารจากน้ำมันทอดซ้ำซึ่งสามารถก่อให้เกิดการกลายพันธุ์ในเชื้อแบคทีเรีย โดยสารดังกล่าวเป็นสารที่ก่อให้เกิด</a:t>
            </a:r>
            <a:r>
              <a:rPr lang="th-TH" b="1" dirty="0" smtClean="0">
                <a:solidFill>
                  <a:srgbClr val="002060"/>
                </a:solidFill>
              </a:rPr>
              <a:t>เนื้องอกในตับ ปอด</a:t>
            </a:r>
            <a:r>
              <a:rPr lang="th-TH" b="1" dirty="0" smtClean="0"/>
              <a:t> และก่อให้เกิดมะเร็งในเม็ดเลือดขาวในหนูทดลอง</a:t>
            </a:r>
          </a:p>
        </p:txBody>
      </p:sp>
      <p:pic>
        <p:nvPicPr>
          <p:cNvPr id="6" name="รูปภาพ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4143380"/>
            <a:ext cx="3583772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th-TH" sz="4800" dirty="0"/>
              <a:t>ลักษณะของ</a:t>
            </a:r>
            <a:r>
              <a:rPr lang="th-TH" sz="4800" dirty="0" smtClean="0"/>
              <a:t>น้ำมันทอดซ้ำเสื่อมสภาพ</a:t>
            </a:r>
            <a:endParaRPr lang="th-TH" sz="4800" dirty="0"/>
          </a:p>
        </p:txBody>
      </p:sp>
      <p:pic>
        <p:nvPicPr>
          <p:cNvPr id="10244" name="Picture 4" descr="img49a257826f12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89138"/>
            <a:ext cx="3810000" cy="3810000"/>
          </a:xfrm>
          <a:noFill/>
          <a:ln/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995738" y="1412875"/>
            <a:ext cx="4860925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 algn="l">
              <a:spcBef>
                <a:spcPct val="50000"/>
              </a:spcBef>
            </a:pPr>
            <a:r>
              <a:rPr lang="th-TH" sz="3600" dirty="0"/>
              <a:t>1.  สีคล้ำลง</a:t>
            </a:r>
          </a:p>
          <a:p>
            <a:pPr marL="533400" indent="-533400" algn="l">
              <a:spcBef>
                <a:spcPct val="50000"/>
              </a:spcBef>
            </a:pPr>
            <a:r>
              <a:rPr lang="th-TH" sz="3600" dirty="0"/>
              <a:t>2. มีความข้นหนืดมากขึ้น</a:t>
            </a:r>
          </a:p>
          <a:p>
            <a:pPr marL="533400" indent="-533400" algn="l">
              <a:spcBef>
                <a:spcPct val="50000"/>
              </a:spcBef>
            </a:pPr>
            <a:r>
              <a:rPr lang="th-TH" sz="3600" dirty="0"/>
              <a:t>3. เกิดฟองมาก</a:t>
            </a:r>
          </a:p>
          <a:p>
            <a:pPr marL="533400" indent="-533400" algn="l">
              <a:spcBef>
                <a:spcPct val="50000"/>
              </a:spcBef>
            </a:pPr>
            <a:r>
              <a:rPr lang="th-TH" sz="3600" dirty="0"/>
              <a:t>4. เกิดควันได้ง่าย</a:t>
            </a:r>
          </a:p>
          <a:p>
            <a:pPr marL="533400" indent="-533400" algn="l">
              <a:spcBef>
                <a:spcPct val="50000"/>
              </a:spcBef>
            </a:pPr>
            <a:r>
              <a:rPr lang="th-TH" sz="3600" dirty="0"/>
              <a:t>5. เป็นน้ำมันที่เสื่อมสภาพ</a:t>
            </a:r>
          </a:p>
          <a:p>
            <a:pPr marL="533400" indent="-533400" algn="l">
              <a:spcBef>
                <a:spcPct val="50000"/>
              </a:spcBef>
            </a:pPr>
            <a:r>
              <a:rPr lang="th-TH" sz="3600" dirty="0"/>
              <a:t>6. มีสารประกอบโพ</a:t>
            </a:r>
            <a:r>
              <a:rPr lang="th-TH" sz="3600" dirty="0" err="1"/>
              <a:t>ลาร์</a:t>
            </a:r>
            <a:r>
              <a:rPr lang="th-TH" sz="3600" dirty="0"/>
              <a:t>ที่เป็นพิษ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4800" b="1" dirty="0"/>
              <a:t>ความเป็นพิษของน้ำมันทอด</a:t>
            </a:r>
            <a:r>
              <a:rPr lang="th-TH" sz="4800" b="1" dirty="0" smtClean="0"/>
              <a:t>ซ้ำเสื่อมสภาพ</a:t>
            </a:r>
            <a:endParaRPr lang="th-TH" sz="48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h-TH" sz="4000" dirty="0"/>
              <a:t>ทำให้เกิดโรคหัวใจ</a:t>
            </a:r>
          </a:p>
          <a:p>
            <a:pPr>
              <a:lnSpc>
                <a:spcPct val="90000"/>
              </a:lnSpc>
            </a:pPr>
            <a:r>
              <a:rPr lang="th-TH" sz="4000" dirty="0"/>
              <a:t>ทำให้เกิดโรคมะเร็ง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4000" dirty="0"/>
              <a:t>		ปอด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4000" dirty="0"/>
              <a:t>		ตับ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4000" dirty="0"/>
              <a:t>		กระเพาะปัสสาวะ</a:t>
            </a:r>
            <a:r>
              <a:rPr lang="th-TH" sz="2400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h-TH" sz="2400" dirty="0"/>
              <a:t>           </a:t>
            </a:r>
          </a:p>
        </p:txBody>
      </p:sp>
      <p:pic>
        <p:nvPicPr>
          <p:cNvPr id="4" name="รูปภาพ 3" descr="F7469993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1928802"/>
            <a:ext cx="2928934" cy="292893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1917D9-0AC1-446B-8EA3-8B52832A3E40}" type="slidenum">
              <a:rPr lang="en-US" smtClean="0"/>
              <a:pPr/>
              <a:t>29</a:t>
            </a:fld>
            <a:endParaRPr lang="th-TH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508000"/>
            <a:ext cx="8193087" cy="828675"/>
          </a:xfrm>
        </p:spPr>
        <p:txBody>
          <a:bodyPr/>
          <a:lstStyle/>
          <a:p>
            <a:pPr eaLnBrk="1" hangingPunct="1"/>
            <a:r>
              <a:rPr lang="th-TH" b="1" smtClean="0">
                <a:cs typeface="Angsana New" pitchFamily="18" charset="-34"/>
              </a:rPr>
              <a:t>คำแนะนำการใช้น้ำมันทอดอาหาร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85786" y="2143116"/>
            <a:ext cx="8007350" cy="3824281"/>
          </a:xfrm>
        </p:spPr>
        <p:txBody>
          <a:bodyPr/>
          <a:lstStyle/>
          <a:p>
            <a:pPr algn="thaiDist" eaLnBrk="1" hangingPunct="1">
              <a:lnSpc>
                <a:spcPct val="80000"/>
              </a:lnSpc>
              <a:buFontTx/>
              <a:buNone/>
              <a:defRPr/>
            </a:pPr>
            <a:r>
              <a:rPr lang="en-US" b="1" dirty="0" smtClean="0">
                <a:cs typeface="Angsana New" pitchFamily="18" charset="-34"/>
              </a:rPr>
              <a:t>1</a:t>
            </a:r>
            <a:r>
              <a:rPr lang="th-TH" b="1" dirty="0" smtClean="0">
                <a:cs typeface="Angsana New" pitchFamily="18" charset="-34"/>
              </a:rPr>
              <a:t>.    การทอดอาหารที่ใช้ความร้อนสูงๆ ควรใช้น้ำมันที่มีความคงตัวสูง เกิดควันช้า ได้แก่ น้ำมันปาล์ม</a:t>
            </a:r>
            <a:r>
              <a:rPr lang="th-TH" b="1" dirty="0" err="1" smtClean="0">
                <a:cs typeface="Angsana New" pitchFamily="18" charset="-34"/>
              </a:rPr>
              <a:t>โอเล</a:t>
            </a:r>
            <a:r>
              <a:rPr lang="th-TH" b="1" dirty="0" smtClean="0">
                <a:cs typeface="Angsana New" pitchFamily="18" charset="-34"/>
              </a:rPr>
              <a:t>อิน (จากเนื้อปาล์ม) การทอดที่ใช้ความร้อนไม่สูงมากหรือการผัด สามารถใช้น้ำมันอื่นๆ เช่น น้ำมันถั่วเหลือง น้ำมันข้าวโพด น้ำมันดอกคำฝอย น้ำมันดอกทานตะวัน ฯลฯ</a:t>
            </a:r>
          </a:p>
          <a:p>
            <a:pPr algn="thaiDist" eaLnBrk="1" hangingPunct="1">
              <a:lnSpc>
                <a:spcPct val="80000"/>
              </a:lnSpc>
              <a:buFontTx/>
              <a:buNone/>
              <a:defRPr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2</a:t>
            </a:r>
            <a:r>
              <a:rPr lang="th-TH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.    ควรซับน้ำส่วนเกินบริเวณผิวหน้าอาหารดิบเพื่อลดการแตกตัวของน้ำมัน ทำให้ชะลอการเสื่อมสลายของน้ำมันทอดอาหาร</a:t>
            </a:r>
          </a:p>
          <a:p>
            <a:pPr algn="thaiDist" eaLnBrk="1" hangingPunct="1">
              <a:lnSpc>
                <a:spcPct val="80000"/>
              </a:lnSpc>
              <a:buFontTx/>
              <a:buNone/>
              <a:defRPr/>
            </a:pPr>
            <a:r>
              <a:rPr lang="en-US" b="1" dirty="0" smtClean="0">
                <a:cs typeface="Angsana New" pitchFamily="18" charset="-34"/>
              </a:rPr>
              <a:t>3</a:t>
            </a:r>
            <a:r>
              <a:rPr lang="th-TH" b="1" dirty="0" smtClean="0">
                <a:cs typeface="Angsana New" pitchFamily="18" charset="-34"/>
              </a:rPr>
              <a:t>.    ควรล้างทำความสะอาดกระทะ หรือเครื่องมือทอดอาหารทุกวันเนื่องจากน้ำมันเก่าที่ติดค้างอยู่จะไปเร่งการเสื่อมสภาพของน้ำมันใหม่</a:t>
            </a:r>
          </a:p>
        </p:txBody>
      </p:sp>
      <p:pic>
        <p:nvPicPr>
          <p:cNvPr id="5" name="รูปภาพ 4" descr="15191221-cartoon-chicken-chef--vector-illustr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87738" y="5572116"/>
            <a:ext cx="1056262" cy="1285884"/>
          </a:xfrm>
          <a:prstGeom prst="rect">
            <a:avLst/>
          </a:prstGeom>
        </p:spPr>
      </p:pic>
      <p:pic>
        <p:nvPicPr>
          <p:cNvPr id="7" name="Picture 4" descr="D:\Food &amp; Drink\1one\FOOD48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71438"/>
            <a:ext cx="2035384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28138A-B10F-4E46-A542-3F6D71182600}" type="slidenum">
              <a:rPr lang="en-US" smtClean="0"/>
              <a:pPr/>
              <a:t>30</a:t>
            </a:fld>
            <a:endParaRPr lang="th-TH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1092200" y="357188"/>
            <a:ext cx="7313613" cy="1143000"/>
          </a:xfrm>
        </p:spPr>
        <p:txBody>
          <a:bodyPr/>
          <a:lstStyle/>
          <a:p>
            <a:pPr eaLnBrk="1" hangingPunct="1"/>
            <a:r>
              <a:rPr lang="th-TH" sz="4800" b="1" smtClean="0">
                <a:cs typeface="Angsana New" pitchFamily="18" charset="-34"/>
              </a:rPr>
              <a:t>คำแนะนำการใช้น้ำมันทอดอาหาร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785786" y="1357298"/>
            <a:ext cx="800735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4625" indent="-174625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n-US" sz="3200" b="1" dirty="0">
                <a:cs typeface="Angsana New" pitchFamily="18" charset="-34"/>
              </a:rPr>
              <a:t>4</a:t>
            </a:r>
            <a:r>
              <a:rPr lang="th-TH" sz="3200" b="1" dirty="0" smtClean="0">
                <a:cs typeface="Angsana New" pitchFamily="18" charset="-34"/>
              </a:rPr>
              <a:t>.ควร</a:t>
            </a:r>
            <a:r>
              <a:rPr lang="th-TH" sz="3200" b="1" dirty="0">
                <a:cs typeface="Angsana New" pitchFamily="18" charset="-34"/>
              </a:rPr>
              <a:t>เปลี่ยนน้ำมันใหม่ และไม่ควรเติมน้ำมันใหม่ลงไปผสมน้ำมันเก่าหากน้ำมันเก่าที่มีลักษณะอย่างใดอย่างหนึ่ง เช่น สีดำ ขุ่น เหนียวข้น เหม็นหืน เกิดฟอง ควัน หรือเหม็นไหม้ไอน้ำมัน</a:t>
            </a:r>
          </a:p>
          <a:p>
            <a:pPr marL="174625" indent="-174625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5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. ควร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ทอดอาหารครั้งละไม่มากเกินไป ไม่ควรใช้ไฟแรงเกินไปและควรรักษาระดับอุณหภูมิให้คงที่ หากทอดอาหารประเภทเนื้อสัตว์ที่มีส่วนผสมของเกลือหรือเครื่องปรุงรสปริมาณ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มาก</a:t>
            </a:r>
          </a:p>
          <a:p>
            <a:pPr marL="174625" indent="-174625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   ควร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เปลี่ยนน้ำมันให้บ่อยขึ้น และหมั่นกรองกากอาหาร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ทิ้ง</a:t>
            </a:r>
          </a:p>
          <a:p>
            <a:pPr marL="174625" indent="-174625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  ระหว่าง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และหลังการทอดอาหาร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โดยเฉพาะ</a:t>
            </a:r>
          </a:p>
          <a:p>
            <a:pPr marL="174625" indent="-174625" algn="thaiDi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  อาหาร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cs typeface="Angsana New" pitchFamily="18" charset="-34"/>
              </a:rPr>
              <a:t>ทอดที่มีการชุบแป้งปริมาณมาก</a:t>
            </a:r>
          </a:p>
        </p:txBody>
      </p:sp>
      <p:pic>
        <p:nvPicPr>
          <p:cNvPr id="5" name="รูปภาพ 4" descr="15191221-cartoon-chicken-chef--vector-illustr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0"/>
            <a:ext cx="1142976" cy="1391449"/>
          </a:xfrm>
          <a:prstGeom prst="rect">
            <a:avLst/>
          </a:prstGeom>
        </p:spPr>
      </p:pic>
      <p:pic>
        <p:nvPicPr>
          <p:cNvPr id="6" name="Picture 5" descr="D:\Food &amp; Drink\1one\FOOD50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3429000"/>
            <a:ext cx="2266734" cy="3286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z="5400"/>
              <a:t>น้ำมันที่ใช้แล้วนำไปผลิตไบโอดีเซล</a:t>
            </a:r>
          </a:p>
        </p:txBody>
      </p:sp>
      <p:pic>
        <p:nvPicPr>
          <p:cNvPr id="9220" name="Picture 4" descr="vegetable_oil_car_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701800"/>
            <a:ext cx="6192837" cy="4646613"/>
          </a:xfrm>
          <a:noFill/>
          <a:ln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สารเคมีกำจัดศัตรูพืชหรือยาฆ่าแมลง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4967288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h-TH" sz="2800" b="1" dirty="0" smtClean="0">
                <a:latin typeface="Browallia New" pitchFamily="34" charset="-34"/>
              </a:rPr>
              <a:t>          โดยมากมีการใช้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b="1" dirty="0" smtClean="0">
                <a:latin typeface="Browallia New" pitchFamily="34" charset="-34"/>
              </a:rPr>
              <a:t>สารเคมีกลุ่มออกาโนฟอสเฟต หรือ คาบา</a:t>
            </a:r>
            <a:r>
              <a:rPr lang="th-TH" sz="2800" b="1" dirty="0" err="1" smtClean="0">
                <a:latin typeface="Browallia New" pitchFamily="34" charset="-34"/>
              </a:rPr>
              <a:t>เมต</a:t>
            </a:r>
            <a:r>
              <a:rPr lang="en-US" sz="2800" b="1" dirty="0" smtClean="0"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2800" b="1" dirty="0" err="1" smtClean="0">
                <a:solidFill>
                  <a:srgbClr val="000000"/>
                </a:solidFill>
                <a:latin typeface="DilleniaUPC" pitchFamily="18" charset="-34"/>
              </a:rPr>
              <a:t>Organochlorine</a:t>
            </a:r>
            <a:r>
              <a:rPr lang="en-US" sz="2800" b="1" dirty="0" smtClean="0">
                <a:solidFill>
                  <a:srgbClr val="000000"/>
                </a:solidFill>
                <a:latin typeface="DilleniaUPC" pitchFamily="18" charset="-34"/>
              </a:rPr>
              <a:t>/Organophosphate/</a:t>
            </a:r>
            <a:r>
              <a:rPr lang="en-US" sz="2800" b="1" dirty="0" err="1" smtClean="0">
                <a:solidFill>
                  <a:srgbClr val="000000"/>
                </a:solidFill>
                <a:latin typeface="DilleniaUPC" pitchFamily="18" charset="-34"/>
              </a:rPr>
              <a:t>Carbamate</a:t>
            </a:r>
            <a:r>
              <a:rPr lang="en-US" sz="2800" b="1" dirty="0" smtClean="0">
                <a:solidFill>
                  <a:srgbClr val="000000"/>
                </a:solidFill>
                <a:latin typeface="DilleniaUPC" pitchFamily="18" charset="-34"/>
              </a:rPr>
              <a:t>) </a:t>
            </a:r>
            <a:r>
              <a:rPr lang="th-TH" sz="2800" b="1" dirty="0" smtClean="0">
                <a:solidFill>
                  <a:srgbClr val="000000"/>
                </a:solidFill>
                <a:latin typeface="DilleniaUPC" pitchFamily="18" charset="-34"/>
              </a:rPr>
              <a:t>ในการยาฆ่าแมลงและในสารเคมีกลุ่มพารา</a:t>
            </a:r>
            <a:r>
              <a:rPr lang="th-TH" sz="2800" b="1" dirty="0" err="1" smtClean="0">
                <a:solidFill>
                  <a:srgbClr val="000000"/>
                </a:solidFill>
                <a:latin typeface="DilleniaUPC" pitchFamily="18" charset="-34"/>
              </a:rPr>
              <a:t>ควอต</a:t>
            </a:r>
            <a:r>
              <a:rPr lang="th-TH" sz="2800" b="1" dirty="0" smtClean="0">
                <a:solidFill>
                  <a:srgbClr val="000000"/>
                </a:solidFill>
                <a:latin typeface="DilleniaUPC" pitchFamily="18" charset="-34"/>
              </a:rPr>
              <a:t> ดีดีที </a:t>
            </a:r>
            <a:r>
              <a:rPr lang="en-US" sz="2800" b="1" dirty="0" smtClean="0">
                <a:solidFill>
                  <a:srgbClr val="000000"/>
                </a:solidFill>
                <a:latin typeface="DilleniaUPC" pitchFamily="18" charset="-34"/>
              </a:rPr>
              <a:t>(</a:t>
            </a:r>
            <a:r>
              <a:rPr lang="en-US" sz="2800" b="1" dirty="0" err="1" smtClean="0">
                <a:solidFill>
                  <a:srgbClr val="000000"/>
                </a:solidFill>
                <a:latin typeface="DilleniaUPC" pitchFamily="18" charset="-34"/>
              </a:rPr>
              <a:t>Paraquat</a:t>
            </a:r>
            <a:r>
              <a:rPr lang="en-US" sz="2800" b="1" dirty="0" smtClean="0">
                <a:solidFill>
                  <a:srgbClr val="000000"/>
                </a:solidFill>
                <a:latin typeface="DilleniaUPC" pitchFamily="18" charset="-34"/>
              </a:rPr>
              <a:t> / 2,4D /2,4,5 T) </a:t>
            </a:r>
            <a:r>
              <a:rPr lang="th-TH" sz="2800" b="1" dirty="0" smtClean="0">
                <a:solidFill>
                  <a:srgbClr val="000000"/>
                </a:solidFill>
                <a:latin typeface="DilleniaUPC" pitchFamily="18" charset="-34"/>
              </a:rPr>
              <a:t>ยาปราบวัชพืช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8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h-TH" sz="2400" b="1" dirty="0" smtClean="0">
              <a:latin typeface="DilleniaUPC" pitchFamily="18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  <p:pic>
        <p:nvPicPr>
          <p:cNvPr id="4" name="รูปภาพ 3" descr="แมลง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3000372"/>
            <a:ext cx="5613100" cy="3518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สารเคมีกำจัดศัตรูพืชหรือยาฆ่าแมลง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4967288"/>
          </a:xfrm>
        </p:spPr>
        <p:txBody>
          <a:bodyPr>
            <a:normAutofit/>
          </a:bodyPr>
          <a:lstStyle/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โทษและพิษภัย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2800" b="1" dirty="0" smtClean="0">
                <a:solidFill>
                  <a:schemeClr val="accent2">
                    <a:lumMod val="50000"/>
                  </a:schemeClr>
                </a:solidFill>
                <a:latin typeface="Browallia New" pitchFamily="34" charset="-34"/>
              </a:rPr>
              <a:t>หากรับประทานเข้าไปมาก ๆ เพียงครั้งเดียวจะเกิดพิษเฉียบพลัน  เช่น  กล้ามเนื้อสั่น  กระสับกระส่ายชักกระตุก  หมดสติ  หายใจขัด  และอาจทำให้เกิดโรคมะเร็งได้</a:t>
            </a:r>
          </a:p>
          <a:p>
            <a:pPr marL="0" indent="8032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8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h-TH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หลักการหลีกเลี่ยง</a:t>
            </a:r>
          </a:p>
          <a:p>
            <a:pPr marL="439738" indent="-254000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หลีกเลี่ยงผัก ผลไม้ที่มีกลิ่นสารเคมี  ล้างผัก ผลไม้ ก่อนนำมาประกอบอาหาร     โดยเฉพาะผักผลไม้สดที่ไม่ต้องปอกเปลือก ให้ล้างด้วยน้ำหลายครั้ง</a:t>
            </a:r>
          </a:p>
          <a:p>
            <a:pPr marL="439738" indent="-254000" fontAlgn="auto">
              <a:spcAft>
                <a:spcPts val="0"/>
              </a:spcAft>
              <a:buClr>
                <a:schemeClr val="accent2"/>
              </a:buClr>
              <a:buSzPct val="100000"/>
              <a:buFontTx/>
              <a:buAutoNum type="arabicPeriod"/>
              <a:defRPr/>
            </a:pPr>
            <a:r>
              <a:rPr lang="th-TH" sz="2800" b="1" dirty="0" smtClean="0">
                <a:latin typeface="Browallia New" pitchFamily="34" charset="-34"/>
              </a:rPr>
              <a:t>เลือกผักปลอดสารพิษ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sz="2800" b="1" dirty="0" smtClean="0">
              <a:solidFill>
                <a:schemeClr val="accent2">
                  <a:lumMod val="50000"/>
                </a:schemeClr>
              </a:solidFill>
              <a:latin typeface="Browallia New" pitchFamily="34" charset="-34"/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th-TH" sz="2400" b="1" dirty="0" smtClean="0">
              <a:latin typeface="DilleniaUPC" pitchFamily="18" charset="-34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th-TH" dirty="0"/>
          </a:p>
        </p:txBody>
      </p:sp>
      <p:pic>
        <p:nvPicPr>
          <p:cNvPr id="5" name="รูปภาพ 4" descr="veg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99885" y="2857496"/>
            <a:ext cx="3124865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 descr="o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6644" y="4752557"/>
            <a:ext cx="1571636" cy="1962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D69F37-3224-4C62-A1D5-B5B2027A4FDF}" type="slidenum">
              <a:rPr lang="en-US" smtClean="0"/>
              <a:pPr/>
              <a:t>34</a:t>
            </a:fld>
            <a:endParaRPr lang="th-TH" smtClean="0"/>
          </a:p>
        </p:txBody>
      </p:sp>
      <p:sp>
        <p:nvSpPr>
          <p:cNvPr id="47107" name="ตัวยึดเนื้อหา 2"/>
          <p:cNvSpPr>
            <a:spLocks noGrp="1"/>
          </p:cNvSpPr>
          <p:nvPr>
            <p:ph idx="1"/>
          </p:nvPr>
        </p:nvSpPr>
        <p:spPr>
          <a:xfrm>
            <a:off x="2928938" y="1571625"/>
            <a:ext cx="5929312" cy="4643438"/>
          </a:xfrm>
        </p:spPr>
        <p:txBody>
          <a:bodyPr/>
          <a:lstStyle/>
          <a:p>
            <a:r>
              <a:rPr lang="th-TH" sz="3600" smtClean="0"/>
              <a:t>เกิดพิษสะสม เป็นปัญหาเรื้อรัง</a:t>
            </a:r>
          </a:p>
          <a:p>
            <a:r>
              <a:rPr lang="th-TH" sz="3600" smtClean="0"/>
              <a:t>เป็นอันตรายต่อระบบสมองและประสาท เช่น ความจำเสื่อม  สมาธิสั้น เป็นต้น</a:t>
            </a:r>
          </a:p>
          <a:p>
            <a:r>
              <a:rPr lang="th-TH" sz="3600" smtClean="0"/>
              <a:t>เป็นพิษต่อตับ และ ไต</a:t>
            </a:r>
          </a:p>
          <a:p>
            <a:r>
              <a:rPr lang="th-TH" sz="3600" smtClean="0"/>
              <a:t>รบกวนระบบภูมิคุ้มกันของร่างกาย</a:t>
            </a:r>
          </a:p>
          <a:p>
            <a:r>
              <a:rPr lang="th-TH" sz="3600" smtClean="0"/>
              <a:t>กระทบต่อต่อมไร้ท่อ (ฮอร์โมน)</a:t>
            </a:r>
          </a:p>
          <a:p>
            <a:r>
              <a:rPr lang="th-TH" sz="3600" smtClean="0"/>
              <a:t>เป็นสารก่อมะเร็ง และสารก่อกลายพันธุ์</a:t>
            </a:r>
          </a:p>
          <a:p>
            <a:r>
              <a:rPr lang="th-TH" sz="3600" smtClean="0"/>
              <a:t>ทำให้ทารกในครรภ์พิการ</a:t>
            </a:r>
          </a:p>
        </p:txBody>
      </p:sp>
      <p:pic>
        <p:nvPicPr>
          <p:cNvPr id="47108" name="Picture 2" descr="http://www.oknation.net/blog/home/blog_data/689/22689/images/MainBai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571625"/>
            <a:ext cx="3000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214313"/>
            <a:ext cx="6572250" cy="1143000"/>
          </a:xfrm>
          <a:solidFill>
            <a:srgbClr val="FFCCFF"/>
          </a:solidFill>
        </p:spPr>
        <p:txBody>
          <a:bodyPr/>
          <a:lstStyle/>
          <a:p>
            <a:r>
              <a:rPr lang="th-TH" sz="5400" b="1" smtClean="0">
                <a:solidFill>
                  <a:schemeClr val="accent2"/>
                </a:solidFill>
                <a:cs typeface="Angsana New" pitchFamily="18" charset="-34"/>
              </a:rPr>
              <a:t>อันตรายต่อสุขภาพร่างกาย</a:t>
            </a:r>
          </a:p>
        </p:txBody>
      </p:sp>
      <p:cxnSp>
        <p:nvCxnSpPr>
          <p:cNvPr id="47110" name="ลูกศรเชื่อมต่อแบบตรง 6"/>
          <p:cNvCxnSpPr>
            <a:cxnSpLocks noChangeShapeType="1"/>
          </p:cNvCxnSpPr>
          <p:nvPr/>
        </p:nvCxnSpPr>
        <p:spPr bwMode="auto">
          <a:xfrm rot="5400000" flipH="1" flipV="1">
            <a:off x="1017588" y="3125788"/>
            <a:ext cx="428625" cy="3206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47111" name="TextBox 8"/>
          <p:cNvSpPr txBox="1">
            <a:spLocks noChangeArrowheads="1"/>
          </p:cNvSpPr>
          <p:nvPr/>
        </p:nvSpPr>
        <p:spPr bwMode="auto">
          <a:xfrm>
            <a:off x="214313" y="3429000"/>
            <a:ext cx="1643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b="1"/>
              <a:t>ต่อมใต้สมอง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E837DA-9B7F-4E3D-908E-17B48CED0930}" type="slidenum">
              <a:rPr lang="en-US" smtClean="0"/>
              <a:pPr/>
              <a:t>35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375" y="357188"/>
            <a:ext cx="7772400" cy="1143000"/>
          </a:xfrm>
          <a:solidFill>
            <a:srgbClr val="CCFF66"/>
          </a:solidFill>
          <a:ln>
            <a:solidFill>
              <a:srgbClr val="CCFF66"/>
            </a:solidFill>
          </a:ln>
        </p:spPr>
        <p:txBody>
          <a:bodyPr/>
          <a:lstStyle/>
          <a:p>
            <a:pPr>
              <a:defRPr/>
            </a:pPr>
            <a:r>
              <a:rPr lang="th-TH" sz="5400" b="1" dirty="0" smtClean="0">
                <a:solidFill>
                  <a:schemeClr val="accent6"/>
                </a:solidFill>
              </a:rPr>
              <a:t>วิธีการล้างผัก/ผลไม้ ลดสารพิษตกค้าง</a:t>
            </a:r>
            <a:endParaRPr lang="th-TH" sz="5400" b="1" dirty="0">
              <a:solidFill>
                <a:schemeClr val="accent6"/>
              </a:solidFill>
            </a:endParaRPr>
          </a:p>
        </p:txBody>
      </p:sp>
      <p:sp>
        <p:nvSpPr>
          <p:cNvPr id="50180" name="ตัวยึดเนื้อหา 2"/>
          <p:cNvSpPr>
            <a:spLocks noGrp="1"/>
          </p:cNvSpPr>
          <p:nvPr>
            <p:ph idx="1"/>
          </p:nvPr>
        </p:nvSpPr>
        <p:spPr>
          <a:xfrm>
            <a:off x="3643313" y="1714500"/>
            <a:ext cx="5286375" cy="2500313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th-TH" smtClean="0">
                <a:latin typeface="Angsana New" pitchFamily="18" charset="-34"/>
                <a:cs typeface="Angsana New" pitchFamily="18" charset="-34"/>
              </a:rPr>
              <a:t>ใช้โซเดียมไบคาร์บอเนต (ผงฟู) 1 ช้อนโต๊ะ ผสมน้ำอุ่น 1 กะละมัง (20 ลิตร) แช่นาน 15 นาทีจะช่วยลดปริมาณสารพิษลงได้ 90 – 92%</a:t>
            </a:r>
          </a:p>
          <a:p>
            <a:pPr marL="514350" indent="-514350">
              <a:buFontTx/>
              <a:buAutoNum type="arabicPeriod"/>
            </a:pPr>
            <a:endParaRPr lang="th-TH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0181" name="TextBox 4"/>
          <p:cNvSpPr txBox="1">
            <a:spLocks noChangeArrowheads="1"/>
          </p:cNvSpPr>
          <p:nvPr/>
        </p:nvSpPr>
        <p:spPr bwMode="auto">
          <a:xfrm>
            <a:off x="500063" y="5143500"/>
            <a:ext cx="80724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dirty="0">
                <a:cs typeface="Angsana New" pitchFamily="18" charset="-34"/>
              </a:rPr>
              <a:t>2. ใช้น้ำส้มสายชู (5%) ประมาณ 1 ช้อนโต๊ะ ผสมน้ำ 1 กะละมัง แช่นาน 30 -45 นาที แล้วล้างออกด้วยน้ำสะอาด ปริมาณสารพิษที่ลดลงด้วยวิธีนี้คือ 60 – 84%</a:t>
            </a:r>
          </a:p>
        </p:txBody>
      </p:sp>
      <p:pic>
        <p:nvPicPr>
          <p:cNvPr id="50182" name="Picture 4" descr="http://tbn0.google.com/images?q=tbn:60qorNdhSiffoM:http://www.win-winmall.com/productimages/cct00031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143250"/>
            <a:ext cx="2500313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8" descr="http://tbn1.google.com/images?q=tbn:JUkVeeXJt1ljoM:http://www.bloggang.com/data/gang-meao/picture/1150917493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643063"/>
            <a:ext cx="170973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10" descr="http://tbn3.google.com/images?q=tbn:UTdPzy63x5T22M:http://www.kr.ac.th/tech/det48m2/f038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" y="1643063"/>
            <a:ext cx="150971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8975CB-76E5-4659-965F-EF7022581029}" type="slidenum">
              <a:rPr lang="en-US" smtClean="0"/>
              <a:pPr/>
              <a:t>36</a:t>
            </a:fld>
            <a:endParaRPr lang="th-TH" smtClean="0"/>
          </a:p>
        </p:txBody>
      </p:sp>
      <p:pic>
        <p:nvPicPr>
          <p:cNvPr id="51203" name="Picture 2" descr="http://share.psu.ac.th/file/apinya.r/wash+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571625"/>
            <a:ext cx="3968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313" y="4786313"/>
            <a:ext cx="864393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000" dirty="0">
                <a:solidFill>
                  <a:schemeClr val="accent2">
                    <a:lumMod val="50000"/>
                  </a:schemeClr>
                </a:solidFill>
                <a:cs typeface="Angsana New" pitchFamily="18" charset="-34"/>
              </a:rPr>
              <a:t>3. ล้างผักโดยให้น้ำไหลผ่าน ใช้มือช่วยคลี่ใบผัก นาน 2 นาที วิธีนี้ลดปริมาณสารพิษลงได้  50 - 63%</a:t>
            </a:r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429625" cy="1143000"/>
          </a:xfrm>
          <a:solidFill>
            <a:srgbClr val="CCFF66"/>
          </a:solidFill>
          <a:ln>
            <a:solidFill>
              <a:srgbClr val="CCFF66"/>
            </a:solidFill>
          </a:ln>
        </p:spPr>
        <p:txBody>
          <a:bodyPr/>
          <a:lstStyle/>
          <a:p>
            <a:pPr>
              <a:defRPr/>
            </a:pPr>
            <a:r>
              <a:rPr lang="th-TH" sz="5400" b="1" dirty="0" smtClean="0">
                <a:solidFill>
                  <a:schemeClr val="accent6"/>
                </a:solidFill>
              </a:rPr>
              <a:t>วิธีการล้างผัก/ผลไม้ ลดสารพิษตกค้าง (ต่อ)</a:t>
            </a:r>
            <a:endParaRPr lang="th-TH" sz="5400" b="1" dirty="0">
              <a:solidFill>
                <a:schemeClr val="accent6"/>
              </a:solidFill>
            </a:endParaRPr>
          </a:p>
        </p:txBody>
      </p:sp>
      <p:pic>
        <p:nvPicPr>
          <p:cNvPr id="51206" name="Picture 2" descr="http://tbn2.google.com/images?q=tbn:U9taKiEfYTtI1M:http://share.psu.ac.th/file/apinya.r/wash%2B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88" y="1571625"/>
            <a:ext cx="2786062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C1BAE2-6D94-4D51-944A-F4F780A71BAB}" type="slidenum">
              <a:rPr lang="en-US" smtClean="0"/>
              <a:pPr/>
              <a:t>37</a:t>
            </a:fld>
            <a:endParaRPr lang="th-TH" smtClean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4214813"/>
            <a:ext cx="8129616" cy="1785937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th-TH" sz="4400" dirty="0" smtClean="0">
                <a:solidFill>
                  <a:schemeClr val="accent2">
                    <a:lumMod val="50000"/>
                  </a:schemeClr>
                </a:solidFill>
                <a:cs typeface="Angsana New" pitchFamily="18" charset="-34"/>
              </a:rPr>
              <a:t>4. ต้มหรือลวกผักด้วยน้ำร้อน ปริมาณสารพิษที่ลดลงคือ 48 – 50%</a:t>
            </a:r>
            <a:endParaRPr lang="th-TH" sz="4400" dirty="0">
              <a:solidFill>
                <a:schemeClr val="accent2">
                  <a:lumMod val="50000"/>
                </a:schemeClr>
              </a:solidFill>
              <a:cs typeface="Angsana New" pitchFamily="18" charset="-34"/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5750" y="357188"/>
            <a:ext cx="8643938" cy="1143000"/>
          </a:xfrm>
          <a:solidFill>
            <a:srgbClr val="CCFF66"/>
          </a:solidFill>
          <a:ln>
            <a:solidFill>
              <a:srgbClr val="CCFF66"/>
            </a:solidFill>
          </a:ln>
        </p:spPr>
        <p:txBody>
          <a:bodyPr/>
          <a:lstStyle/>
          <a:p>
            <a:pPr>
              <a:defRPr/>
            </a:pPr>
            <a:r>
              <a:rPr lang="th-TH" sz="5400" b="1" dirty="0" smtClean="0">
                <a:solidFill>
                  <a:schemeClr val="accent6"/>
                </a:solidFill>
              </a:rPr>
              <a:t>วิธีการล้างผัก/ผลไม้ ลดสารพิษตกค้าง (ต่อ)</a:t>
            </a:r>
            <a:endParaRPr lang="th-TH" sz="5400" b="1" dirty="0">
              <a:solidFill>
                <a:schemeClr val="accent6"/>
              </a:solidFill>
            </a:endParaRPr>
          </a:p>
        </p:txBody>
      </p:sp>
      <p:pic>
        <p:nvPicPr>
          <p:cNvPr id="52229" name="Picture 2" descr="http://tbn1.google.com/images?q=tbn:1vNVPDwWnwsh0M:http://www.bloggang.com/data/monnira/picture/113427949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1857375"/>
            <a:ext cx="2886075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4" descr="http://tbn3.google.com/images?q=tbn:NkTzPz5p11EtQM:http://img299.imageshack.us/img299/4544/04qn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1928813"/>
            <a:ext cx="24701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6" descr="http://tbn2.google.com/images?q=tbn:bh2-CI6fzLSTPM:http://topicstock.pantip.com/food/topicstock/2008/01/D6198490/D6198490-155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5" y="1928813"/>
            <a:ext cx="26733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2916AD-44D5-44D4-8AD6-4B330EE38DCB}" type="slidenum">
              <a:rPr lang="en-US" smtClean="0"/>
              <a:pPr/>
              <a:t>38</a:t>
            </a:fld>
            <a:endParaRPr lang="th-TH" smtClean="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476250"/>
            <a:ext cx="7305675" cy="960438"/>
          </a:xfrm>
        </p:spPr>
        <p:txBody>
          <a:bodyPr anchor="b"/>
          <a:lstStyle/>
          <a:p>
            <a:pPr eaLnBrk="1" hangingPunct="1">
              <a:defRPr/>
            </a:pPr>
            <a:r>
              <a:rPr lang="th-TH" sz="5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แอฟลาทอกซิน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84213" y="1603375"/>
            <a:ext cx="8086725" cy="4770438"/>
          </a:xfrm>
        </p:spPr>
        <p:txBody>
          <a:bodyPr/>
          <a:lstStyle/>
          <a:p>
            <a:pPr eaLnBrk="1" hangingPunct="1"/>
            <a:r>
              <a:rPr lang="th-TH" sz="3600" smtClean="0"/>
              <a:t>เป็นสารพิษซึ่งเกิดจากเชื้อจุลินทรีย์  เชื้อรากลุ่ม </a:t>
            </a:r>
            <a:r>
              <a:rPr lang="en-US" sz="3600" smtClean="0"/>
              <a:t>Aspergillus flavus,  A. parasiticus </a:t>
            </a:r>
            <a:r>
              <a:rPr lang="th-TH" sz="3600" smtClean="0"/>
              <a:t>และ </a:t>
            </a:r>
            <a:r>
              <a:rPr lang="en-US" sz="3600" smtClean="0"/>
              <a:t>A.monius </a:t>
            </a:r>
            <a:r>
              <a:rPr lang="th-TH" sz="3600" smtClean="0"/>
              <a:t>ซึ่งเชื้อราเหล่านี้ชอบเจริญเติบโตอยู่บนเมล็ดถั่วลิสง พริกแห้ง หอม กระเทียมและข้าวโพดเป็นสำคัญ  </a:t>
            </a:r>
          </a:p>
          <a:p>
            <a:pPr eaLnBrk="1" hangingPunct="1"/>
            <a:r>
              <a:rPr lang="th-TH" sz="3600" smtClean="0">
                <a:solidFill>
                  <a:srgbClr val="3C6565"/>
                </a:solidFill>
              </a:rPr>
              <a:t>ตามประกาศกระทรวงสาธารณสุขฉบับที่ </a:t>
            </a:r>
            <a:r>
              <a:rPr lang="en-US" sz="3600" smtClean="0">
                <a:solidFill>
                  <a:srgbClr val="3C6565"/>
                </a:solidFill>
              </a:rPr>
              <a:t>98 </a:t>
            </a:r>
            <a:r>
              <a:rPr lang="th-TH" sz="3600" smtClean="0">
                <a:solidFill>
                  <a:srgbClr val="3C6565"/>
                </a:solidFill>
              </a:rPr>
              <a:t>(พ.ศ. </a:t>
            </a:r>
            <a:r>
              <a:rPr lang="en-US" sz="3600" smtClean="0">
                <a:solidFill>
                  <a:srgbClr val="3C6565"/>
                </a:solidFill>
              </a:rPr>
              <a:t>2529) </a:t>
            </a:r>
            <a:r>
              <a:rPr lang="th-TH" sz="3600" smtClean="0">
                <a:solidFill>
                  <a:srgbClr val="3C6565"/>
                </a:solidFill>
              </a:rPr>
              <a:t>ได้กำหนดไว้ว่า ต้องมีแอฟลาทอกซินอยู่ในอาหารไม่เกิน </a:t>
            </a:r>
            <a:r>
              <a:rPr lang="en-US" sz="3600" smtClean="0">
                <a:solidFill>
                  <a:srgbClr val="3C6565"/>
                </a:solidFill>
              </a:rPr>
              <a:t>20 </a:t>
            </a:r>
            <a:r>
              <a:rPr lang="th-TH" sz="3600" smtClean="0">
                <a:solidFill>
                  <a:srgbClr val="3C6565"/>
                </a:solidFill>
              </a:rPr>
              <a:t>พีพีบี ( </a:t>
            </a:r>
            <a:r>
              <a:rPr lang="en-US" sz="3600" smtClean="0">
                <a:solidFill>
                  <a:srgbClr val="3C6565"/>
                </a:solidFill>
              </a:rPr>
              <a:t>20 </a:t>
            </a:r>
            <a:r>
              <a:rPr lang="th-TH" sz="3600" smtClean="0">
                <a:solidFill>
                  <a:srgbClr val="3C6565"/>
                </a:solidFill>
              </a:rPr>
              <a:t>ไมโครกรัม ต่ออาหาร </a:t>
            </a:r>
            <a:r>
              <a:rPr lang="en-US" sz="3600" smtClean="0">
                <a:solidFill>
                  <a:srgbClr val="3C6565"/>
                </a:solidFill>
              </a:rPr>
              <a:t>1 </a:t>
            </a:r>
            <a:r>
              <a:rPr lang="th-TH" sz="3600" smtClean="0">
                <a:solidFill>
                  <a:srgbClr val="3C6565"/>
                </a:solidFill>
              </a:rPr>
              <a:t>กิโลกรัม)</a:t>
            </a:r>
          </a:p>
          <a:p>
            <a:pPr eaLnBrk="1" hangingPunct="1"/>
            <a:r>
              <a:rPr lang="th-TH" sz="3600" smtClean="0"/>
              <a:t>บทลงโทษสำหรับผู้จำหน่าย ปรับไม่เกิน </a:t>
            </a:r>
            <a:r>
              <a:rPr lang="en-US" sz="3600" smtClean="0"/>
              <a:t>50,000.-</a:t>
            </a:r>
            <a:endParaRPr lang="th-TH" sz="3600" smtClean="0"/>
          </a:p>
          <a:p>
            <a:pPr eaLnBrk="1" hangingPunct="1">
              <a:buFontTx/>
              <a:buNone/>
            </a:pPr>
            <a:endParaRPr lang="th-TH" sz="3600" smtClean="0"/>
          </a:p>
        </p:txBody>
      </p:sp>
      <p:pic>
        <p:nvPicPr>
          <p:cNvPr id="5" name="รูปภาพ 4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285728"/>
            <a:ext cx="1928794" cy="1446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D095EA-B1FF-4DCC-8107-06139B1CF02D}" type="slidenum">
              <a:rPr lang="en-US" smtClean="0"/>
              <a:pPr/>
              <a:t>39</a:t>
            </a:fld>
            <a:endParaRPr lang="th-TH" smtClean="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08075" y="476250"/>
            <a:ext cx="7467600" cy="868363"/>
          </a:xfrm>
        </p:spPr>
        <p:txBody>
          <a:bodyPr anchor="b"/>
          <a:lstStyle/>
          <a:p>
            <a:pPr eaLnBrk="1" hangingPunct="1"/>
            <a:r>
              <a:rPr lang="th-TH" sz="5400" smtClean="0"/>
              <a:t>ความเป็นพิษของแอฟลาทอกซิน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55650" y="1571625"/>
            <a:ext cx="8032750" cy="4151313"/>
          </a:xfrm>
        </p:spPr>
        <p:txBody>
          <a:bodyPr/>
          <a:lstStyle/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ทำอันตรายต่อเซลล์ตับ อาจเกิด ตับอักเสบ ตับแข็ง หรือมะเร็งตับ</a:t>
            </a:r>
          </a:p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ในเด็ก อาจเกิดอาการชัก หมดสติ  เกิดความผิดปกติของเซลล์ตับและเซลล์สมอง และอาจทำให้เด็กเสียชีวิตได้ภายใน </a:t>
            </a:r>
            <a:r>
              <a:rPr lang="en-US" sz="3300" smtClean="0"/>
              <a:t>2-3 </a:t>
            </a:r>
            <a:r>
              <a:rPr lang="th-TH" sz="3300" smtClean="0"/>
              <a:t>วันเท่านั้น</a:t>
            </a:r>
          </a:p>
          <a:p>
            <a:pPr marL="273050" indent="-273050" eaLnBrk="1" hangingPunct="1">
              <a:buFontTx/>
              <a:buNone/>
            </a:pPr>
            <a:r>
              <a:rPr lang="th-TH" sz="3300" u="sng" smtClean="0">
                <a:solidFill>
                  <a:srgbClr val="000066"/>
                </a:solidFill>
              </a:rPr>
              <a:t>การป้องกัน</a:t>
            </a:r>
          </a:p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อาหารแห้ง  ต้องเลือกซื้อที่อยู่ในสภาพใหม่ ไม่แตกหัก ไม่ขึ้นรา</a:t>
            </a:r>
          </a:p>
          <a:p>
            <a:pPr marL="273050" indent="-273050" eaLnBrk="1" hangingPunct="1">
              <a:buFont typeface="Wingdings" pitchFamily="2" charset="2"/>
              <a:buChar char=""/>
            </a:pPr>
            <a:r>
              <a:rPr lang="th-TH" sz="3300" smtClean="0"/>
              <a:t>อาหารแห้ง ชิ้นใดที่ขึ้นราต้องทิ้ง ห้ามนำมาบริโภค</a:t>
            </a:r>
          </a:p>
        </p:txBody>
      </p:sp>
      <p:pic>
        <p:nvPicPr>
          <p:cNvPr id="5" name="รูปภาพ 4" descr="พริกแห้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4929198"/>
            <a:ext cx="2193556" cy="1643050"/>
          </a:xfrm>
          <a:prstGeom prst="rect">
            <a:avLst/>
          </a:prstGeom>
        </p:spPr>
      </p:pic>
      <p:pic>
        <p:nvPicPr>
          <p:cNvPr id="6" name="รูปภาพ 5" descr="กระเทียม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1825" y="4743450"/>
            <a:ext cx="2162175" cy="211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 descr="DSC097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680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4E5833-AF52-4011-85A9-FA0A25749360}" type="slidenum">
              <a:rPr lang="en-US" smtClean="0"/>
              <a:pPr/>
              <a:t>40</a:t>
            </a:fld>
            <a:endParaRPr lang="th-TH" smtClean="0"/>
          </a:p>
        </p:txBody>
      </p:sp>
      <p:sp>
        <p:nvSpPr>
          <p:cNvPr id="76804" name="Rectangle 7"/>
          <p:cNvSpPr>
            <a:spLocks noChangeArrowheads="1"/>
          </p:cNvSpPr>
          <p:nvPr/>
        </p:nvSpPr>
        <p:spPr bwMode="auto">
          <a:xfrm>
            <a:off x="642910" y="4143380"/>
            <a:ext cx="8099425" cy="2020887"/>
          </a:xfrm>
          <a:prstGeom prst="rect">
            <a:avLst/>
          </a:prstGeom>
          <a:solidFill>
            <a:srgbClr val="FFFFFF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h-TH" sz="6000" b="1">
                <a:solidFill>
                  <a:schemeClr val="tx2"/>
                </a:solidFill>
              </a:rPr>
              <a:t>การตรวจวิเคราะห์ตัวอย่าง </a:t>
            </a:r>
            <a:r>
              <a:rPr lang="th-TH" sz="6000" b="1">
                <a:solidFill>
                  <a:srgbClr val="FF9900"/>
                </a:solidFill>
              </a:rPr>
              <a:t>อาหาร</a:t>
            </a:r>
            <a:br>
              <a:rPr lang="th-TH" sz="6000" b="1">
                <a:solidFill>
                  <a:srgbClr val="FF9900"/>
                </a:solidFill>
              </a:rPr>
            </a:br>
            <a:r>
              <a:rPr lang="th-TH" sz="6000" b="1">
                <a:solidFill>
                  <a:schemeClr val="tx2"/>
                </a:solidFill>
              </a:rPr>
              <a:t>ด้วย </a:t>
            </a:r>
            <a:r>
              <a:rPr lang="th-TH" sz="6000" b="1">
                <a:solidFill>
                  <a:srgbClr val="0000FF"/>
                </a:solidFill>
              </a:rPr>
              <a:t>ชุดทดสอบอย่างง่าย</a:t>
            </a:r>
            <a:r>
              <a:rPr lang="th-TH" sz="6000" b="1">
                <a:solidFill>
                  <a:schemeClr val="tx2"/>
                </a:solidFill>
              </a:rPr>
              <a:t> (</a:t>
            </a:r>
            <a:r>
              <a:rPr lang="en-US" sz="6000" b="1">
                <a:solidFill>
                  <a:schemeClr val="tx2"/>
                </a:solidFill>
              </a:rPr>
              <a:t>Test Kits</a:t>
            </a:r>
            <a:r>
              <a:rPr lang="th-TH" sz="6000" b="1">
                <a:solidFill>
                  <a:schemeClr val="tx2"/>
                </a:solidFill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698E18-3BB9-4532-A6B8-C246C96A7FC0}" type="slidenum">
              <a:rPr lang="en-US" smtClean="0"/>
              <a:pPr/>
              <a:t>41</a:t>
            </a:fld>
            <a:endParaRPr lang="th-TH" smtClean="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989138"/>
            <a:ext cx="7777162" cy="2376487"/>
          </a:xfrm>
          <a:solidFill>
            <a:srgbClr val="FFFF99"/>
          </a:solidFill>
        </p:spPr>
        <p:txBody>
          <a:bodyPr/>
          <a:lstStyle/>
          <a:p>
            <a:r>
              <a:rPr lang="th-TH" sz="7200" b="1" smtClean="0">
                <a:solidFill>
                  <a:srgbClr val="0000FF"/>
                </a:solidFill>
                <a:cs typeface="Angsana New" pitchFamily="18" charset="-34"/>
              </a:rPr>
              <a:t>ขั้นตอนการใช้ชุดทดสอบ</a:t>
            </a:r>
            <a:br>
              <a:rPr lang="th-TH" sz="7200" b="1" smtClean="0">
                <a:solidFill>
                  <a:srgbClr val="0000FF"/>
                </a:solidFill>
                <a:cs typeface="Angsana New" pitchFamily="18" charset="-34"/>
              </a:rPr>
            </a:br>
            <a:r>
              <a:rPr lang="th-TH" sz="7200" b="1" smtClean="0">
                <a:solidFill>
                  <a:srgbClr val="0000FF"/>
                </a:solidFill>
              </a:rPr>
              <a:t>บอแรกซ์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9999F7-C0D3-47CF-B590-3903AADEBBEB}" type="slidenum">
              <a:rPr lang="en-US" smtClean="0"/>
              <a:pPr/>
              <a:t>42</a:t>
            </a:fld>
            <a:endParaRPr lang="th-TH" smtClean="0"/>
          </a:p>
        </p:txBody>
      </p:sp>
      <p:sp>
        <p:nvSpPr>
          <p:cNvPr id="788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78852" name="Picture 4" descr="DSC0957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78853" name="Rectangle 7"/>
          <p:cNvSpPr>
            <a:spLocks noChangeArrowheads="1"/>
          </p:cNvSpPr>
          <p:nvPr/>
        </p:nvSpPr>
        <p:spPr bwMode="auto">
          <a:xfrm>
            <a:off x="323850" y="4840288"/>
            <a:ext cx="604837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9000" b="1">
                <a:solidFill>
                  <a:srgbClr val="0000FF"/>
                </a:solidFill>
                <a:cs typeface="Angsana New" pitchFamily="18" charset="-34"/>
              </a:rPr>
              <a:t>บอแรกซ์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9E7A87-CEBB-4AB4-B49F-169981A28578}" type="slidenum">
              <a:rPr lang="en-US" smtClean="0"/>
              <a:pPr/>
              <a:t>43</a:t>
            </a:fld>
            <a:endParaRPr lang="th-TH" smtClean="0"/>
          </a:p>
        </p:txBody>
      </p:sp>
      <p:sp>
        <p:nvSpPr>
          <p:cNvPr id="79875" name="ชื่อเรื่อง 1"/>
          <p:cNvSpPr>
            <a:spLocks noGrp="1"/>
          </p:cNvSpPr>
          <p:nvPr>
            <p:ph type="title"/>
          </p:nvPr>
        </p:nvSpPr>
        <p:spPr>
          <a:xfrm>
            <a:off x="3143250" y="1714500"/>
            <a:ext cx="3071813" cy="785813"/>
          </a:xfrm>
        </p:spPr>
        <p:txBody>
          <a:bodyPr/>
          <a:lstStyle/>
          <a:p>
            <a:r>
              <a:rPr lang="th-TH" sz="5400" b="1" smtClean="0"/>
              <a:t>ชื่อสารเคมี</a:t>
            </a:r>
          </a:p>
        </p:txBody>
      </p:sp>
      <p:sp>
        <p:nvSpPr>
          <p:cNvPr id="79876" name="ตัวยึดเนื้อหา 2"/>
          <p:cNvSpPr>
            <a:spLocks noGrp="1"/>
          </p:cNvSpPr>
          <p:nvPr>
            <p:ph idx="1"/>
          </p:nvPr>
        </p:nvSpPr>
        <p:spPr>
          <a:xfrm>
            <a:off x="785813" y="3071813"/>
            <a:ext cx="7929562" cy="1928812"/>
          </a:xfrm>
        </p:spPr>
        <p:txBody>
          <a:bodyPr/>
          <a:lstStyle/>
          <a:p>
            <a:pPr algn="ctr">
              <a:buFontTx/>
              <a:buNone/>
            </a:pPr>
            <a:r>
              <a:rPr lang="th-TH" sz="4000" b="1" smtClean="0"/>
              <a:t>น้ำยาทดสอบบอแรกซ์  </a:t>
            </a:r>
            <a:r>
              <a:rPr lang="th-TH" sz="4000" smtClean="0"/>
              <a:t>คือ  สารละลาย</a:t>
            </a:r>
            <a:r>
              <a:rPr lang="en-US" sz="4000" smtClean="0"/>
              <a:t> HCl </a:t>
            </a:r>
            <a:r>
              <a:rPr lang="th-TH" sz="4000" smtClean="0"/>
              <a:t> เจือจาง</a:t>
            </a:r>
          </a:p>
          <a:p>
            <a:pPr algn="ctr">
              <a:buFontTx/>
              <a:buNone/>
            </a:pPr>
            <a:r>
              <a:rPr lang="th-TH" sz="4000" b="1" smtClean="0"/>
              <a:t>กระดาษขมิ้น   </a:t>
            </a:r>
            <a:r>
              <a:rPr lang="th-TH" sz="4000" smtClean="0"/>
              <a:t>มี สารเคอร์คูมิน (</a:t>
            </a:r>
            <a:r>
              <a:rPr lang="en-US" sz="4000" smtClean="0"/>
              <a:t>Cercumin</a:t>
            </a:r>
            <a:r>
              <a:rPr lang="th-TH" sz="4000" smtClean="0"/>
              <a:t>)</a:t>
            </a:r>
          </a:p>
          <a:p>
            <a:pPr algn="ctr">
              <a:buFontTx/>
              <a:buNone/>
            </a:pPr>
            <a:endParaRPr lang="th-TH" sz="4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FAEEED-35C3-4DA0-BE2F-9101275D3297}" type="slidenum">
              <a:rPr lang="en-US" smtClean="0"/>
              <a:pPr/>
              <a:t>44</a:t>
            </a:fld>
            <a:endParaRPr lang="th-TH" smtClean="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1563" y="1571625"/>
            <a:ext cx="7072312" cy="990600"/>
          </a:xfrm>
          <a:solidFill>
            <a:srgbClr val="CCFFCC"/>
          </a:solidFill>
        </p:spPr>
        <p:txBody>
          <a:bodyPr/>
          <a:lstStyle/>
          <a:p>
            <a:pPr>
              <a:buFontTx/>
              <a:buNone/>
            </a:pPr>
            <a:r>
              <a:rPr lang="th-TH" sz="4400" b="1" smtClean="0">
                <a:cs typeface="Angsana New" pitchFamily="18" charset="-34"/>
              </a:rPr>
              <a:t>1.  สับตัวอย่างให้เป็นชิ้นเล็กๆ  เท่าหัวไม้ขีดไฟ</a:t>
            </a:r>
          </a:p>
        </p:txBody>
      </p:sp>
      <p:sp>
        <p:nvSpPr>
          <p:cNvPr id="80900" name="Oval 3"/>
          <p:cNvSpPr>
            <a:spLocks noChangeArrowheads="1"/>
          </p:cNvSpPr>
          <p:nvPr/>
        </p:nvSpPr>
        <p:spPr bwMode="auto">
          <a:xfrm>
            <a:off x="2895600" y="3733800"/>
            <a:ext cx="4572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1" name="AutoShape 4"/>
          <p:cNvSpPr>
            <a:spLocks noChangeArrowheads="1"/>
          </p:cNvSpPr>
          <p:nvPr/>
        </p:nvSpPr>
        <p:spPr bwMode="auto">
          <a:xfrm>
            <a:off x="4038600" y="4267200"/>
            <a:ext cx="76200" cy="1524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2" name="AutoShape 5"/>
          <p:cNvSpPr>
            <a:spLocks noChangeArrowheads="1"/>
          </p:cNvSpPr>
          <p:nvPr/>
        </p:nvSpPr>
        <p:spPr bwMode="auto">
          <a:xfrm>
            <a:off x="4114800" y="4343400"/>
            <a:ext cx="152400" cy="2286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3" name="AutoShape 6"/>
          <p:cNvSpPr>
            <a:spLocks noChangeArrowheads="1"/>
          </p:cNvSpPr>
          <p:nvPr/>
        </p:nvSpPr>
        <p:spPr bwMode="auto">
          <a:xfrm>
            <a:off x="4267200" y="4495800"/>
            <a:ext cx="76200" cy="1524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4" name="AutoShape 7"/>
          <p:cNvSpPr>
            <a:spLocks noChangeArrowheads="1"/>
          </p:cNvSpPr>
          <p:nvPr/>
        </p:nvSpPr>
        <p:spPr bwMode="auto">
          <a:xfrm>
            <a:off x="4114800" y="4572000"/>
            <a:ext cx="76200" cy="1524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5" name="AutoShape 8"/>
          <p:cNvSpPr>
            <a:spLocks noChangeArrowheads="1"/>
          </p:cNvSpPr>
          <p:nvPr/>
        </p:nvSpPr>
        <p:spPr bwMode="auto">
          <a:xfrm>
            <a:off x="3962400" y="4419600"/>
            <a:ext cx="152400" cy="2286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6" name="AutoShape 9"/>
          <p:cNvSpPr>
            <a:spLocks noChangeArrowheads="1"/>
          </p:cNvSpPr>
          <p:nvPr/>
        </p:nvSpPr>
        <p:spPr bwMode="auto">
          <a:xfrm>
            <a:off x="4267200" y="4495800"/>
            <a:ext cx="152400" cy="2286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7" name="AutoShape 10"/>
          <p:cNvSpPr>
            <a:spLocks noChangeArrowheads="1"/>
          </p:cNvSpPr>
          <p:nvPr/>
        </p:nvSpPr>
        <p:spPr bwMode="auto">
          <a:xfrm>
            <a:off x="4191000" y="4648200"/>
            <a:ext cx="304800" cy="1524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8" name="AutoShape 11"/>
          <p:cNvSpPr>
            <a:spLocks noChangeArrowheads="1"/>
          </p:cNvSpPr>
          <p:nvPr/>
        </p:nvSpPr>
        <p:spPr bwMode="auto">
          <a:xfrm>
            <a:off x="4038600" y="4648200"/>
            <a:ext cx="152400" cy="2286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80909" name="AutoShape 12"/>
          <p:cNvSpPr>
            <a:spLocks noChangeArrowheads="1"/>
          </p:cNvSpPr>
          <p:nvPr/>
        </p:nvSpPr>
        <p:spPr bwMode="auto">
          <a:xfrm>
            <a:off x="4191000" y="4800600"/>
            <a:ext cx="152400" cy="2286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pic>
        <p:nvPicPr>
          <p:cNvPr id="80910" name="Picture 13" descr="pic2"/>
          <p:cNvPicPr>
            <a:picLocks noChangeAspect="1" noChangeArrowheads="1"/>
          </p:cNvPicPr>
          <p:nvPr/>
        </p:nvPicPr>
        <p:blipFill>
          <a:blip r:embed="rId2" cstate="print">
            <a:lum bright="46000"/>
          </a:blip>
          <a:srcRect/>
          <a:stretch>
            <a:fillRect/>
          </a:stretch>
        </p:blipFill>
        <p:spPr bwMode="auto">
          <a:xfrm>
            <a:off x="1357313" y="2643188"/>
            <a:ext cx="6584950" cy="4000500"/>
          </a:xfrm>
          <a:prstGeom prst="rect">
            <a:avLst/>
          </a:prstGeom>
          <a:noFill/>
          <a:ln w="9525">
            <a:solidFill>
              <a:srgbClr val="9933FF"/>
            </a:solidFill>
            <a:miter lim="800000"/>
            <a:headEnd/>
            <a:tailEnd/>
          </a:ln>
        </p:spPr>
      </p:pic>
      <p:sp>
        <p:nvSpPr>
          <p:cNvPr id="80911" name="TextBox 14"/>
          <p:cNvSpPr txBox="1">
            <a:spLocks noChangeArrowheads="1"/>
          </p:cNvSpPr>
          <p:nvPr/>
        </p:nvSpPr>
        <p:spPr bwMode="auto">
          <a:xfrm>
            <a:off x="571500" y="357188"/>
            <a:ext cx="5357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6000" b="1" u="sng"/>
              <a:t>ขั้นตอนการทดสอบ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7E17D3-983E-40E6-9245-36B4E6BCBBD1}" type="slidenum">
              <a:rPr lang="en-US" smtClean="0"/>
              <a:pPr/>
              <a:t>45</a:t>
            </a:fld>
            <a:endParaRPr lang="th-TH" smtClean="0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"/>
            <a:ext cx="8001000" cy="1143000"/>
          </a:xfrm>
          <a:solidFill>
            <a:srgbClr val="CCFFCC"/>
          </a:solidFill>
        </p:spPr>
        <p:txBody>
          <a:bodyPr/>
          <a:lstStyle/>
          <a:p>
            <a:pPr>
              <a:buFontTx/>
              <a:buNone/>
            </a:pPr>
            <a:r>
              <a:rPr lang="th-TH" sz="4800" b="1" smtClean="0">
                <a:latin typeface="Browallia New" pitchFamily="34" charset="-34"/>
                <a:cs typeface="Browallia New" pitchFamily="34" charset="-34"/>
              </a:rPr>
              <a:t>2.  ตักตัวอย่าง  1  ช้อน ใส่ในถ้วยพลาสติก</a:t>
            </a:r>
          </a:p>
        </p:txBody>
      </p:sp>
      <p:pic>
        <p:nvPicPr>
          <p:cNvPr id="81924" name="Picture 3" descr="PIC3"/>
          <p:cNvPicPr>
            <a:picLocks noChangeAspect="1" noChangeArrowheads="1"/>
          </p:cNvPicPr>
          <p:nvPr/>
        </p:nvPicPr>
        <p:blipFill>
          <a:blip r:embed="rId2" cstate="print">
            <a:lum bright="48000" contrast="12000"/>
          </a:blip>
          <a:srcRect/>
          <a:stretch>
            <a:fillRect/>
          </a:stretch>
        </p:blipFill>
        <p:spPr bwMode="auto">
          <a:xfrm>
            <a:off x="609600" y="1295400"/>
            <a:ext cx="8001000" cy="5181600"/>
          </a:xfrm>
          <a:prstGeom prst="rect">
            <a:avLst/>
          </a:prstGeom>
          <a:noFill/>
          <a:ln w="57150">
            <a:solidFill>
              <a:srgbClr val="FFFF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A6633A-96D2-45F3-80C3-8448366AFC7A}" type="slidenum">
              <a:rPr lang="en-US" smtClean="0"/>
              <a:pPr/>
              <a:t>46</a:t>
            </a:fld>
            <a:endParaRPr lang="th-TH" smtClean="0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0" y="381000"/>
            <a:ext cx="7010400" cy="838200"/>
          </a:xfrm>
          <a:solidFill>
            <a:srgbClr val="CCFFCC"/>
          </a:solidFill>
        </p:spPr>
        <p:txBody>
          <a:bodyPr/>
          <a:lstStyle/>
          <a:p>
            <a:pPr>
              <a:buFontTx/>
              <a:buNone/>
            </a:pPr>
            <a:r>
              <a:rPr lang="th-TH" sz="4400" b="1" smtClean="0">
                <a:latin typeface="Browallia New" pitchFamily="34" charset="-34"/>
                <a:cs typeface="Browallia New" pitchFamily="34" charset="-34"/>
              </a:rPr>
              <a:t>3.   เติมน้ำยาทดสอบบอแรกซ์จนแฉะ</a:t>
            </a:r>
          </a:p>
          <a:p>
            <a:pPr>
              <a:buFontTx/>
              <a:buNone/>
            </a:pPr>
            <a:endParaRPr lang="th-TH" sz="1600" b="1" smtClean="0">
              <a:latin typeface="Browallia New" pitchFamily="34" charset="-34"/>
              <a:cs typeface="Browallia New" pitchFamily="34" charset="-34"/>
            </a:endParaRPr>
          </a:p>
          <a:p>
            <a:pPr>
              <a:buFontTx/>
              <a:buNone/>
            </a:pPr>
            <a:r>
              <a:rPr lang="th-TH" sz="4400" b="1" smtClean="0">
                <a:latin typeface="Browallia New" pitchFamily="34" charset="-34"/>
                <a:cs typeface="Browallia New" pitchFamily="34" charset="-34"/>
              </a:rPr>
              <a:t>      </a:t>
            </a:r>
          </a:p>
        </p:txBody>
      </p:sp>
      <p:pic>
        <p:nvPicPr>
          <p:cNvPr id="82948" name="Picture 3" descr="PIC4"/>
          <p:cNvPicPr>
            <a:picLocks noChangeAspect="1" noChangeArrowheads="1"/>
          </p:cNvPicPr>
          <p:nvPr/>
        </p:nvPicPr>
        <p:blipFill>
          <a:blip r:embed="rId2" cstate="print">
            <a:lum bright="54000" contrast="12000"/>
          </a:blip>
          <a:srcRect/>
          <a:stretch>
            <a:fillRect/>
          </a:stretch>
        </p:blipFill>
        <p:spPr bwMode="auto">
          <a:xfrm>
            <a:off x="1600200" y="2819400"/>
            <a:ext cx="6324600" cy="3668713"/>
          </a:xfrm>
          <a:prstGeom prst="rect">
            <a:avLst/>
          </a:prstGeom>
          <a:noFill/>
          <a:ln w="9525">
            <a:solidFill>
              <a:srgbClr val="6A64EA"/>
            </a:solidFill>
            <a:miter lim="800000"/>
            <a:headEnd/>
            <a:tailEnd/>
          </a:ln>
        </p:spPr>
      </p:pic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1143000" y="1676400"/>
            <a:ext cx="7010400" cy="8382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th-TH" sz="4400" b="1">
                <a:latin typeface="Browallia New" pitchFamily="34" charset="-34"/>
                <a:cs typeface="Browallia New" pitchFamily="34" charset="-34"/>
              </a:rPr>
              <a:t>      แล้วกวนให้เข้ากัน</a:t>
            </a:r>
          </a:p>
          <a:p>
            <a:pPr marL="342900" indent="-342900">
              <a:spcBef>
                <a:spcPct val="20000"/>
              </a:spcBef>
            </a:pPr>
            <a:endParaRPr lang="th-TH" sz="1600" b="1">
              <a:latin typeface="Browallia New" pitchFamily="34" charset="-34"/>
              <a:cs typeface="Browallia New" pitchFamily="34" charset="-34"/>
            </a:endParaRPr>
          </a:p>
          <a:p>
            <a:pPr marL="342900" indent="-342900">
              <a:spcBef>
                <a:spcPct val="20000"/>
              </a:spcBef>
            </a:pPr>
            <a:r>
              <a:rPr lang="th-TH" sz="4400" b="1">
                <a:latin typeface="Browallia New" pitchFamily="34" charset="-34"/>
                <a:cs typeface="Browallia New" pitchFamily="34" charset="-34"/>
              </a:rPr>
              <a:t>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2E575B-29C3-48A3-8BC6-5496AFABD847}" type="slidenum">
              <a:rPr lang="en-US" smtClean="0"/>
              <a:pPr/>
              <a:t>47</a:t>
            </a:fld>
            <a:endParaRPr lang="th-TH" smtClean="0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8001000" cy="914400"/>
          </a:xfrm>
          <a:solidFill>
            <a:srgbClr val="CCFFCC"/>
          </a:solidFill>
        </p:spPr>
        <p:txBody>
          <a:bodyPr/>
          <a:lstStyle/>
          <a:p>
            <a:r>
              <a:rPr lang="en-US" sz="5400" b="1" smtClean="0">
                <a:latin typeface="Browallia New" pitchFamily="34" charset="-34"/>
                <a:cs typeface="Browallia New" pitchFamily="34" charset="-34"/>
              </a:rPr>
              <a:t>4.  </a:t>
            </a:r>
            <a:r>
              <a:rPr lang="th-TH" sz="5400" b="1" smtClean="0">
                <a:latin typeface="Browallia New" pitchFamily="34" charset="-34"/>
                <a:cs typeface="Browallia New" pitchFamily="34" charset="-34"/>
              </a:rPr>
              <a:t>จุ่มกระดาษขมิ้น  ให้เปียกครึ่งแผ่น</a:t>
            </a:r>
          </a:p>
        </p:txBody>
      </p:sp>
      <p:pic>
        <p:nvPicPr>
          <p:cNvPr id="83972" name="Picture 3" descr="PIC5"/>
          <p:cNvPicPr>
            <a:picLocks noChangeAspect="1" noChangeArrowheads="1"/>
          </p:cNvPicPr>
          <p:nvPr/>
        </p:nvPicPr>
        <p:blipFill>
          <a:blip r:embed="rId2" cstate="print">
            <a:lum bright="42000" contrast="6000"/>
          </a:blip>
          <a:srcRect/>
          <a:stretch>
            <a:fillRect/>
          </a:stretch>
        </p:blipFill>
        <p:spPr bwMode="auto">
          <a:xfrm>
            <a:off x="990600" y="1828800"/>
            <a:ext cx="7010400" cy="4648200"/>
          </a:xfrm>
          <a:prstGeom prst="rect">
            <a:avLst/>
          </a:prstGeom>
          <a:noFill/>
          <a:ln w="57150">
            <a:solidFill>
              <a:srgbClr val="CC00CC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A08347-F1DA-4C5B-A9BC-58AB17E2300A}" type="slidenum">
              <a:rPr lang="en-US" smtClean="0"/>
              <a:pPr/>
              <a:t>48</a:t>
            </a:fld>
            <a:endParaRPr lang="th-TH" smtClean="0"/>
          </a:p>
        </p:txBody>
      </p:sp>
      <p:sp>
        <p:nvSpPr>
          <p:cNvPr id="84995" name="Oval 2"/>
          <p:cNvSpPr>
            <a:spLocks noChangeArrowheads="1"/>
          </p:cNvSpPr>
          <p:nvPr/>
        </p:nvSpPr>
        <p:spPr bwMode="auto">
          <a:xfrm>
            <a:off x="1752600" y="2971800"/>
            <a:ext cx="5715000" cy="3429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grpSp>
        <p:nvGrpSpPr>
          <p:cNvPr id="84996" name="Group 3"/>
          <p:cNvGrpSpPr>
            <a:grpSpLocks/>
          </p:cNvGrpSpPr>
          <p:nvPr/>
        </p:nvGrpSpPr>
        <p:grpSpPr bwMode="auto">
          <a:xfrm>
            <a:off x="2819400" y="3429000"/>
            <a:ext cx="2819400" cy="1908175"/>
            <a:chOff x="1680" y="1872"/>
            <a:chExt cx="1776" cy="1202"/>
          </a:xfrm>
        </p:grpSpPr>
        <p:sp>
          <p:nvSpPr>
            <p:cNvPr id="84999" name="Rectangle 4"/>
            <p:cNvSpPr>
              <a:spLocks noChangeArrowheads="1"/>
            </p:cNvSpPr>
            <p:nvPr/>
          </p:nvSpPr>
          <p:spPr bwMode="auto">
            <a:xfrm rot="-1906456">
              <a:off x="1872" y="1968"/>
              <a:ext cx="247" cy="110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5000" name="Rectangle 5"/>
            <p:cNvSpPr>
              <a:spLocks noChangeArrowheads="1"/>
            </p:cNvSpPr>
            <p:nvPr/>
          </p:nvSpPr>
          <p:spPr bwMode="auto">
            <a:xfrm rot="-282643">
              <a:off x="2496" y="1872"/>
              <a:ext cx="247" cy="110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5001" name="Rectangle 6"/>
            <p:cNvSpPr>
              <a:spLocks noChangeArrowheads="1"/>
            </p:cNvSpPr>
            <p:nvPr/>
          </p:nvSpPr>
          <p:spPr bwMode="auto">
            <a:xfrm rot="804633">
              <a:off x="3120" y="1920"/>
              <a:ext cx="247" cy="110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5002" name="Text Box 7"/>
            <p:cNvSpPr txBox="1">
              <a:spLocks noChangeArrowheads="1"/>
            </p:cNvSpPr>
            <p:nvPr/>
          </p:nvSpPr>
          <p:spPr bwMode="auto">
            <a:xfrm>
              <a:off x="1680" y="2064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85003" name="Text Box 8"/>
            <p:cNvSpPr txBox="1">
              <a:spLocks noChangeArrowheads="1"/>
            </p:cNvSpPr>
            <p:nvPr/>
          </p:nvSpPr>
          <p:spPr bwMode="auto">
            <a:xfrm>
              <a:off x="3216" y="1920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85004" name="Text Box 9"/>
            <p:cNvSpPr txBox="1">
              <a:spLocks noChangeArrowheads="1"/>
            </p:cNvSpPr>
            <p:nvPr/>
          </p:nvSpPr>
          <p:spPr bwMode="auto">
            <a:xfrm>
              <a:off x="2496" y="1920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  <p:sp>
        <p:nvSpPr>
          <p:cNvPr id="84997" name="Rectangle 10"/>
          <p:cNvSpPr>
            <a:spLocks noChangeArrowheads="1"/>
          </p:cNvSpPr>
          <p:nvPr/>
        </p:nvSpPr>
        <p:spPr bwMode="auto">
          <a:xfrm>
            <a:off x="685800" y="1930400"/>
            <a:ext cx="8229600" cy="7778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500" b="1"/>
              <a:t>   แล้วนำไปวางกลางแดดนาน     10   นาที</a:t>
            </a:r>
          </a:p>
        </p:txBody>
      </p:sp>
      <p:sp>
        <p:nvSpPr>
          <p:cNvPr id="84998" name="Rectangle 11"/>
          <p:cNvSpPr>
            <a:spLocks noGrp="1" noChangeArrowheads="1"/>
          </p:cNvSpPr>
          <p:nvPr>
            <p:ph type="title"/>
          </p:nvPr>
        </p:nvSpPr>
        <p:spPr>
          <a:xfrm>
            <a:off x="635000" y="373063"/>
            <a:ext cx="8113713" cy="1255712"/>
          </a:xfrm>
          <a:solidFill>
            <a:srgbClr val="CCFFCC"/>
          </a:solidFill>
        </p:spPr>
        <p:txBody>
          <a:bodyPr/>
          <a:lstStyle/>
          <a:p>
            <a:pPr algn="l"/>
            <a:r>
              <a:rPr lang="en-US" sz="4900" b="1" smtClean="0"/>
              <a:t>5</a:t>
            </a:r>
            <a:r>
              <a:rPr lang="th-TH" sz="4900" b="1" smtClean="0"/>
              <a:t>.  วางกระดาษขมิ้นบนจานกระเบื้องหรือแผ่นกระจก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F178F0-9CB9-43DD-8FA8-74D8D9A3D238}" type="slidenum">
              <a:rPr lang="en-US" smtClean="0"/>
              <a:pPr/>
              <a:t>49</a:t>
            </a:fld>
            <a:endParaRPr lang="th-TH" smtClean="0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1193800" y="762000"/>
            <a:ext cx="7264400" cy="838200"/>
          </a:xfrm>
          <a:solidFill>
            <a:srgbClr val="CCFFCC"/>
          </a:solidFill>
        </p:spPr>
        <p:txBody>
          <a:bodyPr/>
          <a:lstStyle/>
          <a:p>
            <a:r>
              <a:rPr lang="th-TH" sz="5600" b="1" smtClean="0">
                <a:solidFill>
                  <a:srgbClr val="0000FF"/>
                </a:solidFill>
              </a:rPr>
              <a:t>การอ่านผล</a:t>
            </a:r>
          </a:p>
        </p:txBody>
      </p:sp>
      <p:sp>
        <p:nvSpPr>
          <p:cNvPr id="86020" name="Oval 3"/>
          <p:cNvSpPr>
            <a:spLocks noChangeArrowheads="1"/>
          </p:cNvSpPr>
          <p:nvPr/>
        </p:nvSpPr>
        <p:spPr bwMode="auto">
          <a:xfrm>
            <a:off x="1447800" y="2286000"/>
            <a:ext cx="6324600" cy="3810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grpSp>
        <p:nvGrpSpPr>
          <p:cNvPr id="86021" name="Group 4"/>
          <p:cNvGrpSpPr>
            <a:grpSpLocks/>
          </p:cNvGrpSpPr>
          <p:nvPr/>
        </p:nvGrpSpPr>
        <p:grpSpPr bwMode="auto">
          <a:xfrm>
            <a:off x="2438400" y="2667000"/>
            <a:ext cx="3962400" cy="2590800"/>
            <a:chOff x="1680" y="1872"/>
            <a:chExt cx="1776" cy="1202"/>
          </a:xfrm>
        </p:grpSpPr>
        <p:sp>
          <p:nvSpPr>
            <p:cNvPr id="86023" name="Rectangle 5"/>
            <p:cNvSpPr>
              <a:spLocks noChangeArrowheads="1"/>
            </p:cNvSpPr>
            <p:nvPr/>
          </p:nvSpPr>
          <p:spPr bwMode="auto">
            <a:xfrm rot="-1906456">
              <a:off x="1872" y="1968"/>
              <a:ext cx="247" cy="110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6024" name="Rectangle 6"/>
            <p:cNvSpPr>
              <a:spLocks noChangeArrowheads="1"/>
            </p:cNvSpPr>
            <p:nvPr/>
          </p:nvSpPr>
          <p:spPr bwMode="auto">
            <a:xfrm rot="-282643">
              <a:off x="2496" y="1872"/>
              <a:ext cx="247" cy="110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6025" name="Rectangle 7"/>
            <p:cNvSpPr>
              <a:spLocks noChangeArrowheads="1"/>
            </p:cNvSpPr>
            <p:nvPr/>
          </p:nvSpPr>
          <p:spPr bwMode="auto">
            <a:xfrm rot="804633">
              <a:off x="3120" y="1920"/>
              <a:ext cx="247" cy="110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6026" name="Text Box 8"/>
            <p:cNvSpPr txBox="1">
              <a:spLocks noChangeArrowheads="1"/>
            </p:cNvSpPr>
            <p:nvPr/>
          </p:nvSpPr>
          <p:spPr bwMode="auto">
            <a:xfrm>
              <a:off x="1680" y="2064"/>
              <a:ext cx="240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86027" name="Text Box 9"/>
            <p:cNvSpPr txBox="1">
              <a:spLocks noChangeArrowheads="1"/>
            </p:cNvSpPr>
            <p:nvPr/>
          </p:nvSpPr>
          <p:spPr bwMode="auto">
            <a:xfrm>
              <a:off x="3216" y="1920"/>
              <a:ext cx="240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86028" name="Text Box 10"/>
            <p:cNvSpPr txBox="1">
              <a:spLocks noChangeArrowheads="1"/>
            </p:cNvSpPr>
            <p:nvPr/>
          </p:nvSpPr>
          <p:spPr bwMode="auto">
            <a:xfrm>
              <a:off x="2496" y="1920"/>
              <a:ext cx="240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  <p:sp>
        <p:nvSpPr>
          <p:cNvPr id="86022" name="Rectangle 11"/>
          <p:cNvSpPr>
            <a:spLocks noChangeArrowheads="1"/>
          </p:cNvSpPr>
          <p:nvPr/>
        </p:nvSpPr>
        <p:spPr bwMode="auto">
          <a:xfrm rot="836624">
            <a:off x="5538788" y="3886200"/>
            <a:ext cx="533400" cy="12239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C3C348-8604-4E5E-B2E2-EE58DE4D4ABC}" type="slidenum">
              <a:rPr lang="en-US" smtClean="0"/>
              <a:pPr/>
              <a:t>50</a:t>
            </a:fld>
            <a:endParaRPr lang="th-TH" smtClean="0"/>
          </a:p>
        </p:txBody>
      </p:sp>
      <p:sp>
        <p:nvSpPr>
          <p:cNvPr id="87043" name="Rectangle 2"/>
          <p:cNvSpPr>
            <a:spLocks noChangeArrowheads="1"/>
          </p:cNvSpPr>
          <p:nvPr/>
        </p:nvSpPr>
        <p:spPr bwMode="auto">
          <a:xfrm>
            <a:off x="827088" y="1989138"/>
            <a:ext cx="7777162" cy="2376487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7200" b="1">
                <a:solidFill>
                  <a:srgbClr val="0000FF"/>
                </a:solidFill>
                <a:cs typeface="Angsana New" pitchFamily="18" charset="-34"/>
              </a:rPr>
              <a:t>ขั้นตอนการใช้ชุดทดสอบ</a:t>
            </a:r>
            <a:br>
              <a:rPr lang="th-TH" sz="7200" b="1">
                <a:solidFill>
                  <a:srgbClr val="0000FF"/>
                </a:solidFill>
                <a:cs typeface="Angsana New" pitchFamily="18" charset="-34"/>
              </a:rPr>
            </a:br>
            <a:r>
              <a:rPr lang="th-TH" sz="7200" b="1">
                <a:solidFill>
                  <a:srgbClr val="0000FF"/>
                </a:solidFill>
                <a:cs typeface="Angsana New" pitchFamily="18" charset="-34"/>
              </a:rPr>
              <a:t>กรดซาลิซิลิค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AB7DAB-B94C-429B-9C90-EC9AE4031A6A}" type="slidenum">
              <a:rPr lang="en-US" smtClean="0"/>
              <a:pPr/>
              <a:t>51</a:t>
            </a:fld>
            <a:endParaRPr lang="th-TH" smtClean="0"/>
          </a:p>
        </p:txBody>
      </p:sp>
      <p:sp>
        <p:nvSpPr>
          <p:cNvPr id="88067" name="Rectangle 7"/>
          <p:cNvSpPr>
            <a:spLocks noChangeArrowheads="1"/>
          </p:cNvSpPr>
          <p:nvPr/>
        </p:nvSpPr>
        <p:spPr bwMode="auto">
          <a:xfrm>
            <a:off x="571500" y="5149850"/>
            <a:ext cx="80645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9000" b="1">
                <a:solidFill>
                  <a:srgbClr val="0000FF"/>
                </a:solidFill>
              </a:rPr>
              <a:t>กรดซาลิซ</a:t>
            </a:r>
            <a:r>
              <a:rPr lang="th-TH" sz="9000" b="1">
                <a:solidFill>
                  <a:srgbClr val="0000FF"/>
                </a:solidFill>
                <a:cs typeface="Angsana New" pitchFamily="18" charset="-34"/>
              </a:rPr>
              <a:t>ิ</a:t>
            </a:r>
            <a:r>
              <a:rPr lang="th-TH" sz="9000" b="1">
                <a:solidFill>
                  <a:srgbClr val="0000FF"/>
                </a:solidFill>
              </a:rPr>
              <a:t>ลิค</a:t>
            </a:r>
            <a:r>
              <a:rPr lang="th-TH" sz="9000" b="1">
                <a:solidFill>
                  <a:srgbClr val="0000FF"/>
                </a:solidFill>
                <a:cs typeface="Angsana New" pitchFamily="18" charset="-34"/>
              </a:rPr>
              <a:t>(สารกันรา)</a:t>
            </a:r>
          </a:p>
        </p:txBody>
      </p:sp>
      <p:pic>
        <p:nvPicPr>
          <p:cNvPr id="88068" name="Picture 8" descr="H:\ชุดพริตตี้MU\YI - 4 สาร+ Swab\สารกันรา\ชุดทดสอบสารกันร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357188"/>
            <a:ext cx="6907212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9AB2B7-7DE0-428E-9E0C-E7E22B422B2E}" type="slidenum">
              <a:rPr lang="en-US" smtClean="0"/>
              <a:pPr/>
              <a:t>52</a:t>
            </a:fld>
            <a:endParaRPr lang="th-TH" smtClean="0"/>
          </a:p>
        </p:txBody>
      </p:sp>
      <p:sp>
        <p:nvSpPr>
          <p:cNvPr id="89091" name="ชื่อเรื่อง 1"/>
          <p:cNvSpPr>
            <a:spLocks noGrp="1"/>
          </p:cNvSpPr>
          <p:nvPr>
            <p:ph type="title"/>
          </p:nvPr>
        </p:nvSpPr>
        <p:spPr>
          <a:xfrm>
            <a:off x="1428750" y="857250"/>
            <a:ext cx="6143625" cy="1143000"/>
          </a:xfrm>
        </p:spPr>
        <p:txBody>
          <a:bodyPr/>
          <a:lstStyle/>
          <a:p>
            <a:r>
              <a:rPr lang="th-TH" sz="6000" b="1" smtClean="0"/>
              <a:t>ชื่อสารเคมี</a:t>
            </a:r>
          </a:p>
        </p:txBody>
      </p:sp>
      <p:sp>
        <p:nvSpPr>
          <p:cNvPr id="89092" name="ตัวยึดเนื้อหา 2"/>
          <p:cNvSpPr>
            <a:spLocks noGrp="1"/>
          </p:cNvSpPr>
          <p:nvPr>
            <p:ph idx="1"/>
          </p:nvPr>
        </p:nvSpPr>
        <p:spPr>
          <a:xfrm>
            <a:off x="571500" y="2286000"/>
            <a:ext cx="8072438" cy="2214563"/>
          </a:xfrm>
        </p:spPr>
        <p:txBody>
          <a:bodyPr/>
          <a:lstStyle/>
          <a:p>
            <a:r>
              <a:rPr lang="th-TH" sz="4400" smtClean="0"/>
              <a:t>น้ำยาทดสอบ </a:t>
            </a:r>
            <a:r>
              <a:rPr lang="en-US" sz="4400" smtClean="0"/>
              <a:t>1  </a:t>
            </a:r>
            <a:r>
              <a:rPr lang="th-TH" sz="4400" smtClean="0"/>
              <a:t>คือ  สารละลายกรดซาลิซิลิค</a:t>
            </a:r>
          </a:p>
          <a:p>
            <a:r>
              <a:rPr lang="th-TH" sz="4400" smtClean="0"/>
              <a:t>น้ำยาทดสอบ </a:t>
            </a:r>
            <a:r>
              <a:rPr lang="en-US" sz="4400" smtClean="0"/>
              <a:t>2  </a:t>
            </a:r>
            <a:r>
              <a:rPr lang="th-TH" sz="4400" smtClean="0"/>
              <a:t>คือ  สารละลายเฟอร์ริคคลอไรด์ </a:t>
            </a:r>
            <a:r>
              <a:rPr lang="en-US" sz="4400" smtClean="0"/>
              <a:t>(FeCl</a:t>
            </a:r>
            <a:r>
              <a:rPr lang="en-US" sz="4400" baseline="-25000" smtClean="0"/>
              <a:t>3</a:t>
            </a:r>
            <a:r>
              <a:rPr lang="en-US" sz="4400" smtClean="0"/>
              <a:t>)</a:t>
            </a:r>
            <a:endParaRPr lang="th-TH" sz="4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D53CAC-4CF0-4FF8-9C89-F31AFF03C1E9}" type="slidenum">
              <a:rPr lang="en-US" smtClean="0"/>
              <a:pPr/>
              <a:t>53</a:t>
            </a:fld>
            <a:endParaRPr lang="th-TH" smtClean="0"/>
          </a:p>
        </p:txBody>
      </p:sp>
      <p:sp>
        <p:nvSpPr>
          <p:cNvPr id="90115" name="AutoShape 2"/>
          <p:cNvSpPr>
            <a:spLocks noChangeArrowheads="1"/>
          </p:cNvSpPr>
          <p:nvPr/>
        </p:nvSpPr>
        <p:spPr bwMode="auto">
          <a:xfrm>
            <a:off x="5181600" y="2895600"/>
            <a:ext cx="3124200" cy="29718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0116" name="AutoShape 3"/>
          <p:cNvSpPr>
            <a:spLocks noChangeArrowheads="1"/>
          </p:cNvSpPr>
          <p:nvPr/>
        </p:nvSpPr>
        <p:spPr bwMode="auto">
          <a:xfrm>
            <a:off x="990600" y="2895600"/>
            <a:ext cx="2971800" cy="29718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0117" name="Rectangle 4"/>
          <p:cNvSpPr>
            <a:spLocks noChangeArrowheads="1"/>
          </p:cNvSpPr>
          <p:nvPr/>
        </p:nvSpPr>
        <p:spPr bwMode="auto">
          <a:xfrm>
            <a:off x="2209800" y="29718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1</a:t>
            </a:r>
          </a:p>
        </p:txBody>
      </p:sp>
      <p:sp>
        <p:nvSpPr>
          <p:cNvPr id="90118" name="Rectangle 5"/>
          <p:cNvSpPr>
            <a:spLocks noChangeArrowheads="1"/>
          </p:cNvSpPr>
          <p:nvPr/>
        </p:nvSpPr>
        <p:spPr bwMode="auto">
          <a:xfrm>
            <a:off x="6477000" y="30480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2</a:t>
            </a:r>
          </a:p>
        </p:txBody>
      </p:sp>
      <p:sp>
        <p:nvSpPr>
          <p:cNvPr id="90119" name="AutoShape 6"/>
          <p:cNvSpPr>
            <a:spLocks noChangeArrowheads="1"/>
          </p:cNvSpPr>
          <p:nvPr/>
        </p:nvSpPr>
        <p:spPr bwMode="auto">
          <a:xfrm>
            <a:off x="1371600" y="4648200"/>
            <a:ext cx="2209800" cy="1143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0120" name="AutoShape 7"/>
          <p:cNvSpPr>
            <a:spLocks noChangeArrowheads="1"/>
          </p:cNvSpPr>
          <p:nvPr/>
        </p:nvSpPr>
        <p:spPr bwMode="auto">
          <a:xfrm>
            <a:off x="5638800" y="4648200"/>
            <a:ext cx="2209800" cy="1143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0121" name="Line 8"/>
          <p:cNvSpPr>
            <a:spLocks noChangeShapeType="1"/>
          </p:cNvSpPr>
          <p:nvPr/>
        </p:nvSpPr>
        <p:spPr bwMode="auto">
          <a:xfrm>
            <a:off x="3733800" y="46482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90122" name="Line 9"/>
          <p:cNvSpPr>
            <a:spLocks noChangeShapeType="1"/>
          </p:cNvSpPr>
          <p:nvPr/>
        </p:nvSpPr>
        <p:spPr bwMode="auto">
          <a:xfrm>
            <a:off x="5257800" y="46482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90123" name="Text Box 10"/>
          <p:cNvSpPr txBox="1">
            <a:spLocks noChangeArrowheads="1"/>
          </p:cNvSpPr>
          <p:nvPr/>
        </p:nvSpPr>
        <p:spPr bwMode="auto">
          <a:xfrm>
            <a:off x="4038600" y="4876800"/>
            <a:ext cx="91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  ml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857250" y="1214438"/>
            <a:ext cx="7858125" cy="14462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>
              <a:spcBef>
                <a:spcPct val="50000"/>
              </a:spcBef>
              <a:buFontTx/>
              <a:buAutoNum type="arabicPeriod"/>
              <a:defRPr/>
            </a:pPr>
            <a:r>
              <a:rPr lang="th-TH" sz="4400" b="1" dirty="0">
                <a:solidFill>
                  <a:srgbClr val="0000FF"/>
                </a:solidFill>
                <a:latin typeface="+mj-lt"/>
              </a:rPr>
              <a:t>เทน้ำผักดองใส่ในถ้วย  เบอร์ 1  และ  เบอร์  2    ถ้วยละ  </a:t>
            </a:r>
            <a:r>
              <a:rPr lang="en-US" sz="4400" b="1" dirty="0">
                <a:solidFill>
                  <a:srgbClr val="0000FF"/>
                </a:solidFill>
                <a:latin typeface="+mj-lt"/>
              </a:rPr>
              <a:t>5</a:t>
            </a:r>
            <a:r>
              <a:rPr lang="th-TH" sz="4400" b="1" dirty="0">
                <a:solidFill>
                  <a:srgbClr val="0000FF"/>
                </a:solidFill>
                <a:latin typeface="+mj-lt"/>
              </a:rPr>
              <a:t>  มิลลิลิตร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5813" y="214313"/>
            <a:ext cx="535781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6000" b="1" u="sng" dirty="0">
                <a:solidFill>
                  <a:schemeClr val="accent2">
                    <a:lumMod val="75000"/>
                  </a:schemeClr>
                </a:solidFill>
              </a:rPr>
              <a:t>ขั้นตอนการทดสอบ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F40F94-02B8-4009-9B84-E4B97D2FE961}" type="slidenum">
              <a:rPr lang="en-US" smtClean="0"/>
              <a:pPr/>
              <a:t>54</a:t>
            </a:fld>
            <a:endParaRPr lang="th-TH" smtClean="0"/>
          </a:p>
        </p:txBody>
      </p:sp>
      <p:sp>
        <p:nvSpPr>
          <p:cNvPr id="91139" name="AutoShape 2"/>
          <p:cNvSpPr>
            <a:spLocks noChangeArrowheads="1"/>
          </p:cNvSpPr>
          <p:nvPr/>
        </p:nvSpPr>
        <p:spPr bwMode="auto">
          <a:xfrm>
            <a:off x="4343400" y="3657600"/>
            <a:ext cx="2971800" cy="24384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5638800" y="35052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2</a:t>
            </a:r>
          </a:p>
        </p:txBody>
      </p:sp>
      <p:sp>
        <p:nvSpPr>
          <p:cNvPr id="91141" name="AutoShape 4"/>
          <p:cNvSpPr>
            <a:spLocks noChangeArrowheads="1"/>
          </p:cNvSpPr>
          <p:nvPr/>
        </p:nvSpPr>
        <p:spPr bwMode="auto">
          <a:xfrm>
            <a:off x="4643438" y="5005388"/>
            <a:ext cx="2376487" cy="1087437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1142" name="AutoShape 5"/>
          <p:cNvSpPr>
            <a:spLocks noChangeArrowheads="1"/>
          </p:cNvSpPr>
          <p:nvPr/>
        </p:nvSpPr>
        <p:spPr bwMode="auto">
          <a:xfrm>
            <a:off x="762000" y="3505200"/>
            <a:ext cx="2590800" cy="2895600"/>
          </a:xfrm>
          <a:prstGeom prst="cube">
            <a:avLst>
              <a:gd name="adj" fmla="val 1331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1143" name="AutoShape 6"/>
          <p:cNvSpPr>
            <a:spLocks noChangeArrowheads="1"/>
          </p:cNvSpPr>
          <p:nvPr/>
        </p:nvSpPr>
        <p:spPr bwMode="auto">
          <a:xfrm>
            <a:off x="1600200" y="2743200"/>
            <a:ext cx="914400" cy="965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1144" name="Text Box 7"/>
          <p:cNvSpPr txBox="1">
            <a:spLocks noChangeArrowheads="1"/>
          </p:cNvSpPr>
          <p:nvPr/>
        </p:nvSpPr>
        <p:spPr bwMode="auto">
          <a:xfrm>
            <a:off x="838200" y="4191000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>
                <a:solidFill>
                  <a:schemeClr val="bg1"/>
                </a:solidFill>
              </a:rPr>
              <a:t>น้ำยาทดสอบซาลิซ</a:t>
            </a:r>
            <a:r>
              <a:rPr lang="th-TH" sz="4000" b="1">
                <a:solidFill>
                  <a:schemeClr val="bg1"/>
                </a:solidFill>
                <a:cs typeface="Angsana New" pitchFamily="18" charset="-34"/>
              </a:rPr>
              <a:t>ิ</a:t>
            </a:r>
            <a:r>
              <a:rPr lang="th-TH" sz="4000" b="1">
                <a:solidFill>
                  <a:schemeClr val="bg1"/>
                </a:solidFill>
              </a:rPr>
              <a:t>ลิค 1</a:t>
            </a:r>
          </a:p>
        </p:txBody>
      </p:sp>
      <p:sp>
        <p:nvSpPr>
          <p:cNvPr id="91145" name="AutoShape 8"/>
          <p:cNvSpPr>
            <a:spLocks noChangeArrowheads="1"/>
          </p:cNvSpPr>
          <p:nvPr/>
        </p:nvSpPr>
        <p:spPr bwMode="auto">
          <a:xfrm>
            <a:off x="2743200" y="2743200"/>
            <a:ext cx="3276600" cy="838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407" y="15556"/>
                </a:moveTo>
                <a:cubicBezTo>
                  <a:pt x="20211" y="14100"/>
                  <a:pt x="20634" y="12463"/>
                  <a:pt x="20634" y="10800"/>
                </a:cubicBezTo>
                <a:cubicBezTo>
                  <a:pt x="20634" y="5368"/>
                  <a:pt x="16231" y="966"/>
                  <a:pt x="10800" y="966"/>
                </a:cubicBezTo>
                <a:cubicBezTo>
                  <a:pt x="5368" y="966"/>
                  <a:pt x="966" y="5368"/>
                  <a:pt x="966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2627"/>
                  <a:pt x="21136" y="14424"/>
                  <a:pt x="20252" y="16023"/>
                </a:cubicBezTo>
                <a:lnTo>
                  <a:pt x="22615" y="17329"/>
                </a:lnTo>
                <a:lnTo>
                  <a:pt x="18289" y="18576"/>
                </a:lnTo>
                <a:lnTo>
                  <a:pt x="17043" y="14250"/>
                </a:lnTo>
                <a:lnTo>
                  <a:pt x="19407" y="15556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1146" name="Text Box 9"/>
          <p:cNvSpPr txBox="1">
            <a:spLocks noChangeArrowheads="1"/>
          </p:cNvSpPr>
          <p:nvPr/>
        </p:nvSpPr>
        <p:spPr bwMode="auto">
          <a:xfrm>
            <a:off x="1295400" y="457200"/>
            <a:ext cx="7239000" cy="7016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2</a:t>
            </a:r>
            <a:r>
              <a:rPr lang="th-TH" sz="4000" b="1">
                <a:solidFill>
                  <a:srgbClr val="0000FF"/>
                </a:solidFill>
              </a:rPr>
              <a:t>.  หยด</a:t>
            </a:r>
            <a:r>
              <a:rPr lang="th-TH" sz="4000" b="1">
                <a:solidFill>
                  <a:schemeClr val="accent1"/>
                </a:solidFill>
              </a:rPr>
              <a:t>น้ำยาซาลิซ</a:t>
            </a:r>
            <a:r>
              <a:rPr lang="th-TH" sz="4000" b="1">
                <a:solidFill>
                  <a:schemeClr val="accent1"/>
                </a:solidFill>
                <a:cs typeface="Angsana New" pitchFamily="18" charset="-34"/>
              </a:rPr>
              <a:t>ิ</a:t>
            </a:r>
            <a:r>
              <a:rPr lang="th-TH" sz="4000" b="1">
                <a:solidFill>
                  <a:schemeClr val="accent1"/>
                </a:solidFill>
              </a:rPr>
              <a:t>ลิค  1</a:t>
            </a:r>
            <a:r>
              <a:rPr lang="th-TH" sz="4000" b="1">
                <a:solidFill>
                  <a:srgbClr val="00CC00"/>
                </a:solidFill>
              </a:rPr>
              <a:t> </a:t>
            </a:r>
            <a:r>
              <a:rPr lang="th-TH" sz="4000" b="1">
                <a:solidFill>
                  <a:srgbClr val="0000FF"/>
                </a:solidFill>
              </a:rPr>
              <a:t> ลงในถ้วยเบอร์  </a:t>
            </a:r>
            <a:r>
              <a:rPr lang="th-TH" sz="4000" b="1">
                <a:solidFill>
                  <a:schemeClr val="accent1"/>
                </a:solidFill>
              </a:rPr>
              <a:t>2</a:t>
            </a:r>
            <a:endParaRPr lang="th-TH" sz="4000" b="1">
              <a:solidFill>
                <a:srgbClr val="0000FF"/>
              </a:solidFill>
            </a:endParaRPr>
          </a:p>
        </p:txBody>
      </p:sp>
      <p:sp>
        <p:nvSpPr>
          <p:cNvPr id="91147" name="Text Box 10"/>
          <p:cNvSpPr txBox="1">
            <a:spLocks noChangeArrowheads="1"/>
          </p:cNvSpPr>
          <p:nvPr/>
        </p:nvSpPr>
        <p:spPr bwMode="auto">
          <a:xfrm>
            <a:off x="1331913" y="1557338"/>
            <a:ext cx="7239000" cy="7016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      </a:t>
            </a:r>
            <a:r>
              <a:rPr lang="th-TH" sz="4000" b="1">
                <a:solidFill>
                  <a:srgbClr val="0000FF"/>
                </a:solidFill>
              </a:rPr>
              <a:t>จำนวน</a:t>
            </a: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  </a:t>
            </a:r>
            <a:r>
              <a:rPr lang="en-US" sz="4000" b="1">
                <a:solidFill>
                  <a:srgbClr val="0000FF"/>
                </a:solidFill>
                <a:cs typeface="Angsana New" pitchFamily="18" charset="-34"/>
              </a:rPr>
              <a:t>1 </a:t>
            </a: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มิลลิลิตร  หรือ </a:t>
            </a:r>
            <a:r>
              <a:rPr lang="en-US" sz="4000" b="1">
                <a:solidFill>
                  <a:srgbClr val="0000FF"/>
                </a:solidFill>
                <a:cs typeface="Angsana New" pitchFamily="18" charset="-34"/>
              </a:rPr>
              <a:t>10  </a:t>
            </a: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หยด</a:t>
            </a:r>
          </a:p>
        </p:txBody>
      </p:sp>
      <p:sp>
        <p:nvSpPr>
          <p:cNvPr id="91148" name="AutoShape 15"/>
          <p:cNvSpPr>
            <a:spLocks noChangeArrowheads="1"/>
          </p:cNvSpPr>
          <p:nvPr/>
        </p:nvSpPr>
        <p:spPr bwMode="auto">
          <a:xfrm>
            <a:off x="4643438" y="5013325"/>
            <a:ext cx="2376487" cy="144463"/>
          </a:xfrm>
          <a:custGeom>
            <a:avLst/>
            <a:gdLst>
              <a:gd name="T0" fmla="*/ 2147483647 w 21600"/>
              <a:gd name="T1" fmla="*/ 3230988 h 21600"/>
              <a:gd name="T2" fmla="*/ 2147483647 w 21600"/>
              <a:gd name="T3" fmla="*/ 6461930 h 21600"/>
              <a:gd name="T4" fmla="*/ 519411632 w 21600"/>
              <a:gd name="T5" fmla="*/ 3230988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90 w 21600"/>
              <a:gd name="T13" fmla="*/ 2190 h 21600"/>
              <a:gd name="T14" fmla="*/ 19410 w 21600"/>
              <a:gd name="T15" fmla="*/ 1941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79" y="21600"/>
                </a:lnTo>
                <a:lnTo>
                  <a:pt x="2082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54CA29-CB15-4F4D-A171-E629C746CCC5}" type="slidenum">
              <a:rPr lang="en-US" smtClean="0"/>
              <a:pPr/>
              <a:t>55</a:t>
            </a:fld>
            <a:endParaRPr lang="th-TH" smtClean="0"/>
          </a:p>
        </p:txBody>
      </p:sp>
      <p:sp>
        <p:nvSpPr>
          <p:cNvPr id="92163" name="AutoShape 2"/>
          <p:cNvSpPr>
            <a:spLocks noChangeArrowheads="1"/>
          </p:cNvSpPr>
          <p:nvPr/>
        </p:nvSpPr>
        <p:spPr bwMode="auto">
          <a:xfrm>
            <a:off x="6705600" y="3810000"/>
            <a:ext cx="2209800" cy="23622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2164" name="Rectangle 3"/>
          <p:cNvSpPr>
            <a:spLocks noChangeArrowheads="1"/>
          </p:cNvSpPr>
          <p:nvPr/>
        </p:nvSpPr>
        <p:spPr bwMode="auto">
          <a:xfrm>
            <a:off x="7543800" y="35814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2</a:t>
            </a:r>
          </a:p>
        </p:txBody>
      </p:sp>
      <p:sp>
        <p:nvSpPr>
          <p:cNvPr id="92165" name="AutoShape 4"/>
          <p:cNvSpPr>
            <a:spLocks noChangeArrowheads="1"/>
          </p:cNvSpPr>
          <p:nvPr/>
        </p:nvSpPr>
        <p:spPr bwMode="auto">
          <a:xfrm>
            <a:off x="7162800" y="5257800"/>
            <a:ext cx="1371600" cy="762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2166" name="AutoShape 5"/>
          <p:cNvSpPr>
            <a:spLocks noChangeArrowheads="1"/>
          </p:cNvSpPr>
          <p:nvPr/>
        </p:nvSpPr>
        <p:spPr bwMode="auto">
          <a:xfrm>
            <a:off x="762000" y="3505200"/>
            <a:ext cx="2590800" cy="2971800"/>
          </a:xfrm>
          <a:prstGeom prst="cube">
            <a:avLst>
              <a:gd name="adj" fmla="val 13315"/>
            </a:avLst>
          </a:prstGeom>
          <a:solidFill>
            <a:srgbClr val="FF8B1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8B17"/>
              </a:solidFill>
            </a:endParaRPr>
          </a:p>
        </p:txBody>
      </p:sp>
      <p:sp>
        <p:nvSpPr>
          <p:cNvPr id="92167" name="AutoShape 6"/>
          <p:cNvSpPr>
            <a:spLocks noChangeArrowheads="1"/>
          </p:cNvSpPr>
          <p:nvPr/>
        </p:nvSpPr>
        <p:spPr bwMode="auto">
          <a:xfrm>
            <a:off x="1600200" y="2743200"/>
            <a:ext cx="914400" cy="949325"/>
          </a:xfrm>
          <a:prstGeom prst="flowChartMagneticDisk">
            <a:avLst/>
          </a:prstGeom>
          <a:solidFill>
            <a:srgbClr val="FF8B1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2168" name="Text Box 7"/>
          <p:cNvSpPr txBox="1">
            <a:spLocks noChangeArrowheads="1"/>
          </p:cNvSpPr>
          <p:nvPr/>
        </p:nvSpPr>
        <p:spPr bwMode="auto">
          <a:xfrm>
            <a:off x="838200" y="4419600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>
                <a:solidFill>
                  <a:schemeClr val="bg1"/>
                </a:solidFill>
              </a:rPr>
              <a:t>น้ำยาทดสอบซาลิซ</a:t>
            </a:r>
            <a:r>
              <a:rPr lang="th-TH" sz="4000">
                <a:solidFill>
                  <a:schemeClr val="bg1"/>
                </a:solidFill>
                <a:cs typeface="Angsana New" pitchFamily="18" charset="-34"/>
              </a:rPr>
              <a:t>ิ</a:t>
            </a:r>
            <a:r>
              <a:rPr lang="th-TH" sz="4000">
                <a:solidFill>
                  <a:schemeClr val="bg1"/>
                </a:solidFill>
              </a:rPr>
              <a:t>ลิค </a:t>
            </a:r>
            <a:r>
              <a:rPr lang="th-TH" sz="4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169" name="AutoShape 8"/>
          <p:cNvSpPr>
            <a:spLocks noChangeArrowheads="1"/>
          </p:cNvSpPr>
          <p:nvPr/>
        </p:nvSpPr>
        <p:spPr bwMode="auto">
          <a:xfrm>
            <a:off x="2667000" y="2667000"/>
            <a:ext cx="3429000" cy="685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407" y="15556"/>
                </a:moveTo>
                <a:cubicBezTo>
                  <a:pt x="20211" y="14100"/>
                  <a:pt x="20634" y="12463"/>
                  <a:pt x="20634" y="10800"/>
                </a:cubicBezTo>
                <a:cubicBezTo>
                  <a:pt x="20634" y="5368"/>
                  <a:pt x="16231" y="966"/>
                  <a:pt x="10800" y="966"/>
                </a:cubicBezTo>
                <a:cubicBezTo>
                  <a:pt x="5368" y="966"/>
                  <a:pt x="966" y="5368"/>
                  <a:pt x="966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2627"/>
                  <a:pt x="21136" y="14424"/>
                  <a:pt x="20252" y="16023"/>
                </a:cubicBezTo>
                <a:lnTo>
                  <a:pt x="22615" y="17329"/>
                </a:lnTo>
                <a:lnTo>
                  <a:pt x="18289" y="18576"/>
                </a:lnTo>
                <a:lnTo>
                  <a:pt x="17043" y="14250"/>
                </a:lnTo>
                <a:lnTo>
                  <a:pt x="19407" y="15556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rgbClr val="984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2170" name="AutoShape 9"/>
          <p:cNvSpPr>
            <a:spLocks noChangeArrowheads="1"/>
          </p:cNvSpPr>
          <p:nvPr/>
        </p:nvSpPr>
        <p:spPr bwMode="auto">
          <a:xfrm>
            <a:off x="4419600" y="3810000"/>
            <a:ext cx="2209800" cy="23622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2171" name="Rectangle 10"/>
          <p:cNvSpPr>
            <a:spLocks noChangeArrowheads="1"/>
          </p:cNvSpPr>
          <p:nvPr/>
        </p:nvSpPr>
        <p:spPr bwMode="auto">
          <a:xfrm>
            <a:off x="5257800" y="35814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1</a:t>
            </a:r>
          </a:p>
        </p:txBody>
      </p:sp>
      <p:sp>
        <p:nvSpPr>
          <p:cNvPr id="92172" name="AutoShape 11"/>
          <p:cNvSpPr>
            <a:spLocks noChangeArrowheads="1"/>
          </p:cNvSpPr>
          <p:nvPr/>
        </p:nvSpPr>
        <p:spPr bwMode="auto">
          <a:xfrm>
            <a:off x="4876800" y="5257800"/>
            <a:ext cx="1371600" cy="762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2173" name="AutoShape 12"/>
          <p:cNvSpPr>
            <a:spLocks noChangeArrowheads="1"/>
          </p:cNvSpPr>
          <p:nvPr/>
        </p:nvSpPr>
        <p:spPr bwMode="auto">
          <a:xfrm>
            <a:off x="2819400" y="2819400"/>
            <a:ext cx="5791200" cy="685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407" y="15556"/>
                </a:moveTo>
                <a:cubicBezTo>
                  <a:pt x="20211" y="14100"/>
                  <a:pt x="20634" y="12463"/>
                  <a:pt x="20634" y="10800"/>
                </a:cubicBezTo>
                <a:cubicBezTo>
                  <a:pt x="20634" y="5368"/>
                  <a:pt x="16231" y="966"/>
                  <a:pt x="10800" y="966"/>
                </a:cubicBezTo>
                <a:cubicBezTo>
                  <a:pt x="5368" y="966"/>
                  <a:pt x="966" y="5368"/>
                  <a:pt x="966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2627"/>
                  <a:pt x="21136" y="14424"/>
                  <a:pt x="20252" y="16023"/>
                </a:cubicBezTo>
                <a:lnTo>
                  <a:pt x="22615" y="17329"/>
                </a:lnTo>
                <a:lnTo>
                  <a:pt x="18289" y="18576"/>
                </a:lnTo>
                <a:lnTo>
                  <a:pt x="17043" y="14250"/>
                </a:lnTo>
                <a:lnTo>
                  <a:pt x="19407" y="15556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2174" name="Text Box 13"/>
          <p:cNvSpPr txBox="1">
            <a:spLocks noChangeArrowheads="1"/>
          </p:cNvSpPr>
          <p:nvPr/>
        </p:nvSpPr>
        <p:spPr bwMode="auto">
          <a:xfrm>
            <a:off x="1295400" y="457200"/>
            <a:ext cx="7239000" cy="7016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3</a:t>
            </a:r>
            <a:r>
              <a:rPr lang="th-TH" sz="4000" b="1">
                <a:solidFill>
                  <a:srgbClr val="0000FF"/>
                </a:solidFill>
              </a:rPr>
              <a:t>.  เติมน้ำยาซาลิซ</a:t>
            </a: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ิ</a:t>
            </a:r>
            <a:r>
              <a:rPr lang="th-TH" sz="4000" b="1">
                <a:solidFill>
                  <a:srgbClr val="0000FF"/>
                </a:solidFill>
              </a:rPr>
              <a:t>ลิค  2  ลงทั้งสองด้วย</a:t>
            </a:r>
          </a:p>
        </p:txBody>
      </p:sp>
      <p:sp>
        <p:nvSpPr>
          <p:cNvPr id="92175" name="Text Box 14"/>
          <p:cNvSpPr txBox="1">
            <a:spLocks noChangeArrowheads="1"/>
          </p:cNvSpPr>
          <p:nvPr/>
        </p:nvSpPr>
        <p:spPr bwMode="auto">
          <a:xfrm>
            <a:off x="1295400" y="1676400"/>
            <a:ext cx="7239000" cy="7016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     </a:t>
            </a:r>
            <a:r>
              <a:rPr lang="th-TH" sz="4000" b="1">
                <a:solidFill>
                  <a:srgbClr val="0000FF"/>
                </a:solidFill>
              </a:rPr>
              <a:t>ถ้วยละ  1  หลอด  (1 </a:t>
            </a:r>
            <a:r>
              <a:rPr lang="th-TH" sz="4000" b="1">
                <a:solidFill>
                  <a:srgbClr val="0000FF"/>
                </a:solidFill>
                <a:cs typeface="Angsana New" pitchFamily="18" charset="-34"/>
              </a:rPr>
              <a:t>มิลลิลิตร</a:t>
            </a:r>
            <a:r>
              <a:rPr lang="th-TH" sz="4000" b="1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92176" name="AutoShape 19"/>
          <p:cNvSpPr>
            <a:spLocks noChangeArrowheads="1"/>
          </p:cNvSpPr>
          <p:nvPr/>
        </p:nvSpPr>
        <p:spPr bwMode="auto">
          <a:xfrm>
            <a:off x="7164388" y="5267325"/>
            <a:ext cx="1368425" cy="119063"/>
          </a:xfrm>
          <a:custGeom>
            <a:avLst/>
            <a:gdLst>
              <a:gd name="T0" fmla="*/ 2147483647 w 21600"/>
              <a:gd name="T1" fmla="*/ 1808826 h 21600"/>
              <a:gd name="T2" fmla="*/ 2147483647 w 21600"/>
              <a:gd name="T3" fmla="*/ 3617619 h 21600"/>
              <a:gd name="T4" fmla="*/ 124341418 w 21600"/>
              <a:gd name="T5" fmla="*/ 1808826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289 w 21600"/>
              <a:gd name="T13" fmla="*/ 2289 h 21600"/>
              <a:gd name="T14" fmla="*/ 19311 w 21600"/>
              <a:gd name="T15" fmla="*/ 193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977" y="21600"/>
                </a:lnTo>
                <a:lnTo>
                  <a:pt x="20623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6600">
                  <a:alpha val="53998"/>
                </a:srgbClr>
              </a:gs>
              <a:gs pos="100000">
                <a:srgbClr val="512000">
                  <a:alpha val="93999"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2177" name="AutoShape 20"/>
          <p:cNvSpPr>
            <a:spLocks noChangeArrowheads="1"/>
          </p:cNvSpPr>
          <p:nvPr/>
        </p:nvSpPr>
        <p:spPr bwMode="auto">
          <a:xfrm>
            <a:off x="4872038" y="5259388"/>
            <a:ext cx="1368425" cy="71437"/>
          </a:xfrm>
          <a:custGeom>
            <a:avLst/>
            <a:gdLst>
              <a:gd name="T0" fmla="*/ 2147483647 w 21600"/>
              <a:gd name="T1" fmla="*/ 390694 h 21600"/>
              <a:gd name="T2" fmla="*/ 2147483647 w 21600"/>
              <a:gd name="T3" fmla="*/ 781378 h 21600"/>
              <a:gd name="T4" fmla="*/ 47801998 w 21600"/>
              <a:gd name="T5" fmla="*/ 39069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88 w 21600"/>
              <a:gd name="T13" fmla="*/ 1988 h 21600"/>
              <a:gd name="T14" fmla="*/ 19612 w 21600"/>
              <a:gd name="T15" fmla="*/ 1961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76" y="21600"/>
                </a:lnTo>
                <a:lnTo>
                  <a:pt x="21224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>
              <a:alpha val="5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B4745E-9EDE-4843-ACC6-B381A8B09744}" type="slidenum">
              <a:rPr lang="en-US" smtClean="0"/>
              <a:pPr/>
              <a:t>56</a:t>
            </a:fld>
            <a:endParaRPr lang="th-TH" smtClean="0"/>
          </a:p>
        </p:txBody>
      </p:sp>
      <p:sp>
        <p:nvSpPr>
          <p:cNvPr id="93187" name="Text Box 8"/>
          <p:cNvSpPr txBox="1">
            <a:spLocks noChangeArrowheads="1"/>
          </p:cNvSpPr>
          <p:nvPr/>
        </p:nvSpPr>
        <p:spPr bwMode="auto">
          <a:xfrm>
            <a:off x="1692275" y="304800"/>
            <a:ext cx="5975350" cy="8239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000" b="1">
                <a:solidFill>
                  <a:srgbClr val="0000FF"/>
                </a:solidFill>
              </a:rPr>
              <a:t>ถ้วยที่  1  มี </a:t>
            </a:r>
            <a:r>
              <a:rPr lang="th-TH" sz="4800" b="1" u="sng">
                <a:solidFill>
                  <a:srgbClr val="FF0000"/>
                </a:solidFill>
              </a:rPr>
              <a:t>สีเหมือน</a:t>
            </a:r>
            <a:r>
              <a:rPr lang="th-TH" sz="4800" b="1">
                <a:solidFill>
                  <a:srgbClr val="0000FF"/>
                </a:solidFill>
              </a:rPr>
              <a:t>  </a:t>
            </a:r>
            <a:r>
              <a:rPr lang="th-TH" sz="4000" b="1">
                <a:solidFill>
                  <a:srgbClr val="0000FF"/>
                </a:solidFill>
              </a:rPr>
              <a:t>ถ้วยที่  2</a:t>
            </a:r>
          </a:p>
        </p:txBody>
      </p:sp>
      <p:sp>
        <p:nvSpPr>
          <p:cNvPr id="93188" name="Text Box 9"/>
          <p:cNvSpPr txBox="1">
            <a:spLocks noChangeArrowheads="1"/>
          </p:cNvSpPr>
          <p:nvPr/>
        </p:nvSpPr>
        <p:spPr bwMode="auto">
          <a:xfrm>
            <a:off x="2484438" y="1484313"/>
            <a:ext cx="4608512" cy="8239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แสดงว่า </a:t>
            </a:r>
            <a:r>
              <a:rPr lang="th-TH" sz="4800" b="1" u="sng">
                <a:solidFill>
                  <a:srgbClr val="FF0000"/>
                </a:solidFill>
                <a:cs typeface="Angsana New" pitchFamily="18" charset="-34"/>
              </a:rPr>
              <a:t>มี</a:t>
            </a:r>
            <a:r>
              <a:rPr lang="th-TH" sz="4400" b="1">
                <a:solidFill>
                  <a:srgbClr val="0000FF"/>
                </a:solidFill>
                <a:cs typeface="Angsana New" pitchFamily="18" charset="-34"/>
              </a:rPr>
              <a:t>กรดซาลิซิลิค</a:t>
            </a:r>
          </a:p>
        </p:txBody>
      </p:sp>
      <p:sp>
        <p:nvSpPr>
          <p:cNvPr id="93189" name="AutoShape 2"/>
          <p:cNvSpPr>
            <a:spLocks noChangeArrowheads="1"/>
          </p:cNvSpPr>
          <p:nvPr/>
        </p:nvSpPr>
        <p:spPr bwMode="auto">
          <a:xfrm>
            <a:off x="5181600" y="2895600"/>
            <a:ext cx="3124200" cy="29718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3190" name="Rectangle 5"/>
          <p:cNvSpPr>
            <a:spLocks noChangeArrowheads="1"/>
          </p:cNvSpPr>
          <p:nvPr/>
        </p:nvSpPr>
        <p:spPr bwMode="auto">
          <a:xfrm>
            <a:off x="6477000" y="30480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2</a:t>
            </a:r>
          </a:p>
        </p:txBody>
      </p:sp>
      <p:sp>
        <p:nvSpPr>
          <p:cNvPr id="93191" name="AutoShape 7"/>
          <p:cNvSpPr>
            <a:spLocks noChangeArrowheads="1"/>
          </p:cNvSpPr>
          <p:nvPr/>
        </p:nvSpPr>
        <p:spPr bwMode="auto">
          <a:xfrm>
            <a:off x="5567363" y="4648200"/>
            <a:ext cx="2376487" cy="1143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3192" name="AutoShape 3"/>
          <p:cNvSpPr>
            <a:spLocks noChangeArrowheads="1"/>
          </p:cNvSpPr>
          <p:nvPr/>
        </p:nvSpPr>
        <p:spPr bwMode="auto">
          <a:xfrm>
            <a:off x="990600" y="2895600"/>
            <a:ext cx="2971800" cy="29718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3193" name="AutoShape 6"/>
          <p:cNvSpPr>
            <a:spLocks noChangeArrowheads="1"/>
          </p:cNvSpPr>
          <p:nvPr/>
        </p:nvSpPr>
        <p:spPr bwMode="auto">
          <a:xfrm>
            <a:off x="1352550" y="4648200"/>
            <a:ext cx="2232025" cy="1143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/>
          </a:p>
        </p:txBody>
      </p:sp>
      <p:sp>
        <p:nvSpPr>
          <p:cNvPr id="93194" name="Rectangle 4"/>
          <p:cNvSpPr>
            <a:spLocks noChangeArrowheads="1"/>
          </p:cNvSpPr>
          <p:nvPr/>
        </p:nvSpPr>
        <p:spPr bwMode="auto">
          <a:xfrm>
            <a:off x="2209800" y="29718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1</a:t>
            </a:r>
          </a:p>
        </p:txBody>
      </p:sp>
      <p:sp>
        <p:nvSpPr>
          <p:cNvPr id="93195" name="AutoShape 21"/>
          <p:cNvSpPr>
            <a:spLocks noChangeArrowheads="1"/>
          </p:cNvSpPr>
          <p:nvPr/>
        </p:nvSpPr>
        <p:spPr bwMode="auto">
          <a:xfrm>
            <a:off x="5554663" y="4652963"/>
            <a:ext cx="2401887" cy="144462"/>
          </a:xfrm>
          <a:custGeom>
            <a:avLst/>
            <a:gdLst>
              <a:gd name="T0" fmla="*/ 2147483647 w 21600"/>
              <a:gd name="T1" fmla="*/ 3230899 h 21600"/>
              <a:gd name="T2" fmla="*/ 2147483647 w 21600"/>
              <a:gd name="T3" fmla="*/ 6461798 h 21600"/>
              <a:gd name="T4" fmla="*/ 441372263 w 21600"/>
              <a:gd name="T5" fmla="*/ 3230899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21 w 21600"/>
              <a:gd name="T13" fmla="*/ 2121 h 21600"/>
              <a:gd name="T14" fmla="*/ 19479 w 21600"/>
              <a:gd name="T15" fmla="*/ 1947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642" y="21600"/>
                </a:lnTo>
                <a:lnTo>
                  <a:pt x="2095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2E002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3196" name="AutoShape 22"/>
          <p:cNvSpPr>
            <a:spLocks noChangeArrowheads="1"/>
          </p:cNvSpPr>
          <p:nvPr/>
        </p:nvSpPr>
        <p:spPr bwMode="auto">
          <a:xfrm>
            <a:off x="1357313" y="4652963"/>
            <a:ext cx="2232025" cy="71437"/>
          </a:xfrm>
          <a:custGeom>
            <a:avLst/>
            <a:gdLst>
              <a:gd name="T0" fmla="*/ 2147483647 w 21600"/>
              <a:gd name="T1" fmla="*/ 390694 h 21600"/>
              <a:gd name="T2" fmla="*/ 2147483647 w 21600"/>
              <a:gd name="T3" fmla="*/ 781378 h 21600"/>
              <a:gd name="T4" fmla="*/ 220682609 w 21600"/>
              <a:gd name="T5" fmla="*/ 39069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000 w 21600"/>
              <a:gd name="T13" fmla="*/ 2000 h 21600"/>
              <a:gd name="T14" fmla="*/ 19600 w 21600"/>
              <a:gd name="T15" fmla="*/ 19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99" y="21600"/>
                </a:lnTo>
                <a:lnTo>
                  <a:pt x="2120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E001E">
              <a:alpha val="7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C82AD3B-47B1-4603-A0F0-B05AA0B1946A}" type="slidenum">
              <a:rPr lang="en-US" smtClean="0"/>
              <a:pPr/>
              <a:t>57</a:t>
            </a:fld>
            <a:endParaRPr lang="th-TH" smtClean="0"/>
          </a:p>
        </p:txBody>
      </p:sp>
      <p:sp>
        <p:nvSpPr>
          <p:cNvPr id="94211" name="AutoShape 2"/>
          <p:cNvSpPr>
            <a:spLocks noChangeArrowheads="1"/>
          </p:cNvSpPr>
          <p:nvPr/>
        </p:nvSpPr>
        <p:spPr bwMode="auto">
          <a:xfrm>
            <a:off x="5219700" y="2895600"/>
            <a:ext cx="3086100" cy="29718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4212" name="AutoShape 3"/>
          <p:cNvSpPr>
            <a:spLocks noChangeArrowheads="1"/>
          </p:cNvSpPr>
          <p:nvPr/>
        </p:nvSpPr>
        <p:spPr bwMode="auto">
          <a:xfrm>
            <a:off x="990600" y="2895600"/>
            <a:ext cx="2971800" cy="2971800"/>
          </a:xfrm>
          <a:prstGeom prst="flowChartManualOpe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4213" name="Rectangle 4"/>
          <p:cNvSpPr>
            <a:spLocks noChangeArrowheads="1"/>
          </p:cNvSpPr>
          <p:nvPr/>
        </p:nvSpPr>
        <p:spPr bwMode="auto">
          <a:xfrm>
            <a:off x="2209800" y="29718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1</a:t>
            </a:r>
          </a:p>
        </p:txBody>
      </p:sp>
      <p:sp>
        <p:nvSpPr>
          <p:cNvPr id="94214" name="Rectangle 5"/>
          <p:cNvSpPr>
            <a:spLocks noChangeArrowheads="1"/>
          </p:cNvSpPr>
          <p:nvPr/>
        </p:nvSpPr>
        <p:spPr bwMode="auto">
          <a:xfrm>
            <a:off x="6477000" y="3048000"/>
            <a:ext cx="55403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2</a:t>
            </a:r>
          </a:p>
        </p:txBody>
      </p:sp>
      <p:sp>
        <p:nvSpPr>
          <p:cNvPr id="94215" name="AutoShape 6"/>
          <p:cNvSpPr>
            <a:spLocks noChangeArrowheads="1"/>
          </p:cNvSpPr>
          <p:nvPr/>
        </p:nvSpPr>
        <p:spPr bwMode="auto">
          <a:xfrm>
            <a:off x="1371600" y="4648200"/>
            <a:ext cx="2209800" cy="1143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/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auto">
          <a:xfrm>
            <a:off x="1692275" y="404813"/>
            <a:ext cx="5903913" cy="8239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000" b="1"/>
              <a:t>ถ้วยที่  1  มี  </a:t>
            </a:r>
            <a:r>
              <a:rPr lang="th-TH" sz="4800" b="1" u="sng">
                <a:solidFill>
                  <a:srgbClr val="6600FF"/>
                </a:solidFill>
              </a:rPr>
              <a:t>สีไม่เหมือน</a:t>
            </a:r>
            <a:r>
              <a:rPr lang="th-TH" sz="4800" b="1">
                <a:solidFill>
                  <a:srgbClr val="6600FF"/>
                </a:solidFill>
              </a:rPr>
              <a:t>  </a:t>
            </a:r>
            <a:r>
              <a:rPr lang="th-TH" sz="4000" b="1"/>
              <a:t>ถ้วยที่  2    </a:t>
            </a: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2051050" y="1412875"/>
            <a:ext cx="5184775" cy="9144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>
                <a:cs typeface="Angsana New" pitchFamily="18" charset="-34"/>
              </a:rPr>
              <a:t>แสดงว่า</a:t>
            </a:r>
            <a:r>
              <a:rPr lang="th-TH" sz="4400">
                <a:solidFill>
                  <a:srgbClr val="6600FF"/>
                </a:solidFill>
                <a:cs typeface="Angsana New" pitchFamily="18" charset="-34"/>
              </a:rPr>
              <a:t>  </a:t>
            </a:r>
            <a:r>
              <a:rPr lang="th-TH" sz="5400" b="1" u="sng">
                <a:solidFill>
                  <a:srgbClr val="6600FF"/>
                </a:solidFill>
                <a:cs typeface="Angsana New" pitchFamily="18" charset="-34"/>
              </a:rPr>
              <a:t>ไม่มี</a:t>
            </a:r>
            <a:r>
              <a:rPr lang="th-TH" sz="4400" b="1" u="sng">
                <a:solidFill>
                  <a:srgbClr val="6600FF"/>
                </a:solidFill>
                <a:cs typeface="Angsana New" pitchFamily="18" charset="-34"/>
              </a:rPr>
              <a:t> </a:t>
            </a:r>
            <a:r>
              <a:rPr lang="th-TH" sz="4400" b="1">
                <a:cs typeface="Angsana New" pitchFamily="18" charset="-34"/>
              </a:rPr>
              <a:t>กรดซาลิซิลิค</a:t>
            </a:r>
            <a:endParaRPr lang="th-TH" sz="4400"/>
          </a:p>
        </p:txBody>
      </p:sp>
      <p:sp>
        <p:nvSpPr>
          <p:cNvPr id="94218" name="AutoShape 7"/>
          <p:cNvSpPr>
            <a:spLocks noChangeArrowheads="1"/>
          </p:cNvSpPr>
          <p:nvPr/>
        </p:nvSpPr>
        <p:spPr bwMode="auto">
          <a:xfrm>
            <a:off x="5580063" y="4648200"/>
            <a:ext cx="2330450" cy="1143000"/>
          </a:xfrm>
          <a:prstGeom prst="flowChartManualOperation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FF99"/>
              </a:solidFill>
            </a:endParaRPr>
          </a:p>
        </p:txBody>
      </p:sp>
      <p:sp>
        <p:nvSpPr>
          <p:cNvPr id="94219" name="AutoShape 14"/>
          <p:cNvSpPr>
            <a:spLocks noChangeArrowheads="1"/>
          </p:cNvSpPr>
          <p:nvPr/>
        </p:nvSpPr>
        <p:spPr bwMode="auto">
          <a:xfrm>
            <a:off x="5592763" y="4652963"/>
            <a:ext cx="2305050" cy="144462"/>
          </a:xfrm>
          <a:custGeom>
            <a:avLst/>
            <a:gdLst>
              <a:gd name="T0" fmla="*/ 2147483647 w 21600"/>
              <a:gd name="T1" fmla="*/ 3230899 h 21600"/>
              <a:gd name="T2" fmla="*/ 2147483647 w 21600"/>
              <a:gd name="T3" fmla="*/ 6461798 h 21600"/>
              <a:gd name="T4" fmla="*/ 390112390 w 21600"/>
              <a:gd name="T5" fmla="*/ 3230899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21 w 21600"/>
              <a:gd name="T13" fmla="*/ 2121 h 21600"/>
              <a:gd name="T14" fmla="*/ 19479 w 21600"/>
              <a:gd name="T15" fmla="*/ 1947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642" y="21600"/>
                </a:lnTo>
                <a:lnTo>
                  <a:pt x="2095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2E002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94220" name="AutoShape 15"/>
          <p:cNvSpPr>
            <a:spLocks noChangeArrowheads="1"/>
          </p:cNvSpPr>
          <p:nvPr/>
        </p:nvSpPr>
        <p:spPr bwMode="auto">
          <a:xfrm>
            <a:off x="1357313" y="4652963"/>
            <a:ext cx="2232025" cy="71437"/>
          </a:xfrm>
          <a:custGeom>
            <a:avLst/>
            <a:gdLst>
              <a:gd name="T0" fmla="*/ 2147483647 w 21600"/>
              <a:gd name="T1" fmla="*/ 390694 h 21600"/>
              <a:gd name="T2" fmla="*/ 2147483647 w 21600"/>
              <a:gd name="T3" fmla="*/ 781378 h 21600"/>
              <a:gd name="T4" fmla="*/ 220682609 w 21600"/>
              <a:gd name="T5" fmla="*/ 39069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000 w 21600"/>
              <a:gd name="T13" fmla="*/ 2000 h 21600"/>
              <a:gd name="T14" fmla="*/ 19600 w 21600"/>
              <a:gd name="T15" fmla="*/ 19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99" y="21600"/>
                </a:lnTo>
                <a:lnTo>
                  <a:pt x="2120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00">
              <a:alpha val="8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55C972-A400-4FA3-BC39-5FB098A81537}" type="slidenum">
              <a:rPr lang="en-US" smtClean="0"/>
              <a:pPr/>
              <a:t>58</a:t>
            </a:fld>
            <a:endParaRPr lang="th-TH" smtClean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42938" y="5715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th-TH" b="1" u="sng" dirty="0" smtClean="0">
                <a:solidFill>
                  <a:schemeClr val="accent2">
                    <a:lumMod val="75000"/>
                  </a:schemeClr>
                </a:solidFill>
              </a:rPr>
              <a:t>ภาพมุมบน  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</a:rPr>
              <a:t>เมื่อค่อยๆหยดน้ำยาทดสอบทีละหยด</a:t>
            </a:r>
            <a:endParaRPr lang="th-TH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5237" name="Picture 3" descr="H:\ชุดพริตตี้MU\YI - 4 สาร+ Swab\สารกันรา\ผลสารกันรา ซ้ายผ่าน ขวาไม่ผ่าน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1928813"/>
            <a:ext cx="4857750" cy="3643312"/>
          </a:xfrm>
          <a:noFill/>
        </p:spPr>
      </p:pic>
      <p:cxnSp>
        <p:nvCxnSpPr>
          <p:cNvPr id="95238" name="ลูกศรเชื่อมต่อแบบตรง 6"/>
          <p:cNvCxnSpPr>
            <a:cxnSpLocks noChangeShapeType="1"/>
          </p:cNvCxnSpPr>
          <p:nvPr/>
        </p:nvCxnSpPr>
        <p:spPr bwMode="auto">
          <a:xfrm rot="10800000">
            <a:off x="4429125" y="3786188"/>
            <a:ext cx="1714500" cy="1587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95239" name="TextBox 8"/>
          <p:cNvSpPr txBox="1">
            <a:spLocks noChangeArrowheads="1"/>
          </p:cNvSpPr>
          <p:nvPr/>
        </p:nvSpPr>
        <p:spPr bwMode="auto">
          <a:xfrm>
            <a:off x="5795963" y="2924175"/>
            <a:ext cx="3133725" cy="2771775"/>
          </a:xfrm>
          <a:prstGeom prst="rect">
            <a:avLst/>
          </a:prstGeom>
          <a:gradFill rotWithShape="1">
            <a:gsLst>
              <a:gs pos="0">
                <a:srgbClr val="FFC00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400" b="1" dirty="0">
                <a:solidFill>
                  <a:srgbClr val="262699"/>
                </a:solidFill>
              </a:rPr>
              <a:t>สารเปลี่ยนเป็นโทนสีม่วงดำ</a:t>
            </a:r>
            <a:endParaRPr lang="th-TH" sz="4400" b="1" dirty="0">
              <a:solidFill>
                <a:srgbClr val="262699"/>
              </a:solidFill>
              <a:cs typeface="Angsana New" pitchFamily="18" charset="-34"/>
            </a:endParaRPr>
          </a:p>
          <a:p>
            <a:pPr algn="ctr"/>
            <a:r>
              <a:rPr lang="th-TH" sz="4400" b="1" dirty="0">
                <a:solidFill>
                  <a:srgbClr val="FF0000"/>
                </a:solidFill>
                <a:cs typeface="Angsana New" pitchFamily="18" charset="-34"/>
              </a:rPr>
              <a:t>สังเกตสีโดย         ไม่ต้องคนให้เข้ากัน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39CF65-19F0-4BB0-AAB2-4B35FE0E6CB1}" type="slidenum">
              <a:rPr lang="en-US" smtClean="0"/>
              <a:pPr/>
              <a:t>59</a:t>
            </a:fld>
            <a:endParaRPr lang="th-TH" smtClean="0"/>
          </a:p>
        </p:txBody>
      </p:sp>
      <p:sp>
        <p:nvSpPr>
          <p:cNvPr id="96259" name="Rectangle 2"/>
          <p:cNvSpPr>
            <a:spLocks noChangeArrowheads="1"/>
          </p:cNvSpPr>
          <p:nvPr/>
        </p:nvSpPr>
        <p:spPr bwMode="auto">
          <a:xfrm>
            <a:off x="827088" y="1989138"/>
            <a:ext cx="7777162" cy="2376487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7200" b="1">
                <a:solidFill>
                  <a:schemeClr val="tx2"/>
                </a:solidFill>
                <a:cs typeface="Angsana New" pitchFamily="18" charset="-34"/>
              </a:rPr>
              <a:t>ขั้นตอนการใช้ชุดทดสอบ</a:t>
            </a:r>
            <a:br>
              <a:rPr lang="th-TH" sz="7200" b="1">
                <a:solidFill>
                  <a:schemeClr val="tx2"/>
                </a:solidFill>
                <a:cs typeface="Angsana New" pitchFamily="18" charset="-34"/>
              </a:rPr>
            </a:br>
            <a:r>
              <a:rPr lang="th-TH" sz="7200" b="1">
                <a:solidFill>
                  <a:schemeClr val="tx2"/>
                </a:solidFill>
                <a:cs typeface="Angsana New" pitchFamily="18" charset="-34"/>
              </a:rPr>
              <a:t>โซเดียมไฮโดรซัลไฟต์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B6A7A0-70B0-4B9E-82E8-9D4C5793C182}" type="slidenum">
              <a:rPr lang="en-US" smtClean="0"/>
              <a:pPr/>
              <a:t>60</a:t>
            </a:fld>
            <a:endParaRPr lang="th-TH" smtClean="0"/>
          </a:p>
        </p:txBody>
      </p:sp>
      <p:pic>
        <p:nvPicPr>
          <p:cNvPr id="97283" name="Picture 3" descr="DSC0957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900113" y="5013325"/>
            <a:ext cx="77724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6100" b="1">
                <a:solidFill>
                  <a:srgbClr val="000099"/>
                </a:solidFill>
              </a:rPr>
              <a:t>ชุดทดสอบโซเดียมไฮโดรซัลไฟต์</a:t>
            </a:r>
            <a:r>
              <a:rPr lang="th-TH" sz="6100" b="1">
                <a:solidFill>
                  <a:srgbClr val="000099"/>
                </a:solidFill>
                <a:cs typeface="Angsana New" pitchFamily="18" charset="-34"/>
              </a:rPr>
              <a:t/>
            </a:r>
            <a:br>
              <a:rPr lang="th-TH" sz="6100" b="1">
                <a:solidFill>
                  <a:srgbClr val="000099"/>
                </a:solidFill>
                <a:cs typeface="Angsana New" pitchFamily="18" charset="-34"/>
              </a:rPr>
            </a:br>
            <a:r>
              <a:rPr lang="th-TH" sz="6100" b="1">
                <a:solidFill>
                  <a:srgbClr val="000099"/>
                </a:solidFill>
                <a:cs typeface="Angsana New" pitchFamily="18" charset="-34"/>
              </a:rPr>
              <a:t>(สารฟอกขาว)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4CF8AA-DBB5-4047-B060-012D7EFDD223}" type="slidenum">
              <a:rPr lang="en-US" smtClean="0"/>
              <a:pPr/>
              <a:t>61</a:t>
            </a:fld>
            <a:endParaRPr lang="th-TH" smtClean="0"/>
          </a:p>
        </p:txBody>
      </p:sp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1000125" y="2786063"/>
            <a:ext cx="7572375" cy="221456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th-TH" sz="4400" b="1" dirty="0" smtClean="0">
                <a:latin typeface="+mj-lt"/>
              </a:rPr>
              <a:t>น้ำยาทดสอบโซเดียม</a:t>
            </a:r>
            <a:r>
              <a:rPr lang="th-TH" sz="4400" b="1" dirty="0" err="1" smtClean="0">
                <a:latin typeface="+mj-lt"/>
              </a:rPr>
              <a:t>ไฮโดรซัลไฟต์</a:t>
            </a:r>
            <a:r>
              <a:rPr lang="th-TH" sz="4400" b="1" dirty="0" smtClean="0">
                <a:latin typeface="+mj-lt"/>
              </a:rPr>
              <a:t>  </a:t>
            </a:r>
            <a:r>
              <a:rPr lang="th-TH" sz="4400" dirty="0" smtClean="0">
                <a:latin typeface="+mj-lt"/>
              </a:rPr>
              <a:t>คือ..  สารละลาย</a:t>
            </a:r>
            <a:r>
              <a:rPr lang="th-TH" sz="4400" dirty="0" err="1" smtClean="0">
                <a:latin typeface="+mj-lt"/>
              </a:rPr>
              <a:t>คอปเปอร์ซัลเฟต</a:t>
            </a:r>
            <a:r>
              <a:rPr lang="en-US" sz="4400" dirty="0" smtClean="0">
                <a:latin typeface="+mj-lt"/>
              </a:rPr>
              <a:t>  (CuSO</a:t>
            </a:r>
            <a:r>
              <a:rPr lang="en-US" sz="4400" baseline="-25000" dirty="0" smtClean="0">
                <a:latin typeface="+mj-lt"/>
              </a:rPr>
              <a:t>4</a:t>
            </a:r>
            <a:r>
              <a:rPr lang="en-US" sz="4400" dirty="0" smtClean="0">
                <a:latin typeface="+mj-lt"/>
              </a:rPr>
              <a:t>.5H</a:t>
            </a:r>
            <a:r>
              <a:rPr lang="en-US" sz="4400" baseline="-25000" dirty="0" smtClean="0">
                <a:latin typeface="+mj-lt"/>
              </a:rPr>
              <a:t>2</a:t>
            </a:r>
            <a:r>
              <a:rPr lang="en-US" sz="4400" dirty="0" smtClean="0">
                <a:latin typeface="+mj-lt"/>
              </a:rPr>
              <a:t>O)</a:t>
            </a:r>
            <a:r>
              <a:rPr lang="th-TH" sz="4400" dirty="0" smtClean="0">
                <a:latin typeface="+mj-lt"/>
              </a:rPr>
              <a:t> </a:t>
            </a:r>
            <a:endParaRPr lang="th-TH" sz="4400" dirty="0">
              <a:latin typeface="+mj-lt"/>
            </a:endParaRPr>
          </a:p>
        </p:txBody>
      </p:sp>
      <p:sp>
        <p:nvSpPr>
          <p:cNvPr id="98308" name="TextBox 2"/>
          <p:cNvSpPr txBox="1">
            <a:spLocks noChangeArrowheads="1"/>
          </p:cNvSpPr>
          <p:nvPr/>
        </p:nvSpPr>
        <p:spPr bwMode="auto">
          <a:xfrm>
            <a:off x="2786063" y="1214438"/>
            <a:ext cx="3786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6000" b="1"/>
              <a:t>ชื่อสารเคมี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707B81-0F77-4002-A7CF-8307FCDBE0FA}" type="slidenum">
              <a:rPr lang="en-US" smtClean="0"/>
              <a:pPr/>
              <a:t>62</a:t>
            </a:fld>
            <a:endParaRPr lang="th-TH" smtClean="0"/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1357313"/>
            <a:ext cx="8215313" cy="1214437"/>
          </a:xfrm>
          <a:noFill/>
        </p:spPr>
        <p:txBody>
          <a:bodyPr/>
          <a:lstStyle/>
          <a:p>
            <a:pPr algn="l"/>
            <a:r>
              <a:rPr lang="th-TH" b="1" smtClean="0"/>
              <a:t>1. </a:t>
            </a:r>
            <a:r>
              <a:rPr lang="th-TH" b="1" smtClean="0">
                <a:cs typeface="Angsana New" pitchFamily="18" charset="-34"/>
              </a:rPr>
              <a:t> เท</a:t>
            </a:r>
            <a:r>
              <a:rPr lang="th-TH" b="1" smtClean="0"/>
              <a:t>ตัวอย่าง</a:t>
            </a:r>
            <a:r>
              <a:rPr lang="th-TH" b="1" smtClean="0">
                <a:solidFill>
                  <a:srgbClr val="FF3300"/>
                </a:solidFill>
              </a:rPr>
              <a:t>ของเหลว</a:t>
            </a:r>
            <a:r>
              <a:rPr lang="th-TH" sz="1800" b="1" smtClean="0">
                <a:cs typeface="Angsana New" pitchFamily="18" charset="-34"/>
              </a:rPr>
              <a:t> </a:t>
            </a:r>
            <a:r>
              <a:rPr lang="th-TH" b="1" smtClean="0"/>
              <a:t>ลงในถ้วยยา  5   มิลลิลิตร </a:t>
            </a:r>
          </a:p>
        </p:txBody>
      </p:sp>
      <p:pic>
        <p:nvPicPr>
          <p:cNvPr id="99332" name="Picture 3" descr="PIC22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</a:blip>
          <a:srcRect/>
          <a:stretch>
            <a:fillRect/>
          </a:stretch>
        </p:blipFill>
        <p:spPr bwMode="auto">
          <a:xfrm>
            <a:off x="1285875" y="2643188"/>
            <a:ext cx="6724650" cy="4049712"/>
          </a:xfrm>
          <a:prstGeom prst="rect">
            <a:avLst/>
          </a:prstGeom>
          <a:noFill/>
          <a:ln w="38100">
            <a:solidFill>
              <a:srgbClr val="6A64EA"/>
            </a:solidFill>
            <a:miter lim="800000"/>
            <a:headEnd/>
            <a:tailEnd/>
          </a:ln>
        </p:spPr>
      </p:pic>
      <p:sp>
        <p:nvSpPr>
          <p:cNvPr id="99333" name="TextBox 3"/>
          <p:cNvSpPr txBox="1">
            <a:spLocks noChangeArrowheads="1"/>
          </p:cNvSpPr>
          <p:nvPr/>
        </p:nvSpPr>
        <p:spPr bwMode="auto">
          <a:xfrm>
            <a:off x="571500" y="357188"/>
            <a:ext cx="5357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6000" b="1" u="sng"/>
              <a:t>ขั้นตอนการทดสอบ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C29FDE-5279-4830-914F-90CB473A6A98}" type="slidenum">
              <a:rPr lang="en-US" smtClean="0"/>
              <a:pPr/>
              <a:t>63</a:t>
            </a:fld>
            <a:endParaRPr lang="th-TH" smtClean="0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63" y="714375"/>
            <a:ext cx="7391400" cy="1143000"/>
          </a:xfrm>
          <a:noFill/>
        </p:spPr>
        <p:txBody>
          <a:bodyPr/>
          <a:lstStyle/>
          <a:p>
            <a:pPr algn="l"/>
            <a:r>
              <a:rPr lang="th-TH" sz="5600" b="1" smtClean="0">
                <a:cs typeface="Angsana New" pitchFamily="18" charset="-34"/>
              </a:rPr>
              <a:t>2. ตัวอย่างเป็น</a:t>
            </a:r>
            <a:r>
              <a:rPr lang="th-TH" sz="5600" b="1" smtClean="0">
                <a:solidFill>
                  <a:schemeClr val="accent1"/>
                </a:solidFill>
                <a:cs typeface="Angsana New" pitchFamily="18" charset="-34"/>
              </a:rPr>
              <a:t>ของแข็ง</a:t>
            </a:r>
          </a:p>
        </p:txBody>
      </p:sp>
      <p:sp>
        <p:nvSpPr>
          <p:cNvPr id="100356" name="Text Box 3"/>
          <p:cNvSpPr txBox="1">
            <a:spLocks noChangeArrowheads="1"/>
          </p:cNvSpPr>
          <p:nvPr/>
        </p:nvSpPr>
        <p:spPr bwMode="auto">
          <a:xfrm>
            <a:off x="1357313" y="2286000"/>
            <a:ext cx="7129462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th-TH" sz="4400" b="1">
                <a:cs typeface="Angsana New" pitchFamily="18" charset="-34"/>
              </a:rPr>
              <a:t>  ตักตัวอย่าง </a:t>
            </a:r>
            <a:r>
              <a:rPr lang="th-TH" sz="4400" b="1" u="sng">
                <a:solidFill>
                  <a:srgbClr val="FF0000"/>
                </a:solidFill>
                <a:cs typeface="Angsana New" pitchFamily="18" charset="-34"/>
              </a:rPr>
              <a:t>ครึ่งช้อนชา</a:t>
            </a:r>
            <a:r>
              <a:rPr lang="th-TH" sz="4400" b="1">
                <a:cs typeface="Angsana New" pitchFamily="18" charset="-34"/>
              </a:rPr>
              <a:t> ใส่ในถ้วยพลาสติก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th-TH" sz="4400" b="1">
                <a:cs typeface="Angsana New" pitchFamily="18" charset="-34"/>
              </a:rPr>
              <a:t>  เติมน้ำสะอาดประมาณ  10  มิลลิลิตร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th-TH" sz="4400" b="1">
                <a:cs typeface="Angsana New" pitchFamily="18" charset="-34"/>
              </a:rPr>
              <a:t>  บดตัวอย่างให้แตก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EF658-4AA6-4AD6-8C1C-472970DB4CF8}" type="slidenum">
              <a:rPr lang="en-US" smtClean="0"/>
              <a:pPr/>
              <a:t>64</a:t>
            </a:fld>
            <a:endParaRPr lang="th-TH" smtClean="0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60350"/>
            <a:ext cx="8286750" cy="2120900"/>
          </a:xfrm>
          <a:noFill/>
        </p:spPr>
        <p:txBody>
          <a:bodyPr/>
          <a:lstStyle/>
          <a:p>
            <a:pPr algn="l"/>
            <a:r>
              <a:rPr lang="th-TH" sz="4800" b="1" smtClean="0">
                <a:solidFill>
                  <a:schemeClr val="accent2"/>
                </a:solidFill>
              </a:rPr>
              <a:t>   3.หยดน้ำยาในขวดหยด  จำนวน  </a:t>
            </a:r>
            <a:r>
              <a:rPr lang="th-TH" sz="4800" b="1" smtClean="0">
                <a:solidFill>
                  <a:schemeClr val="accent2"/>
                </a:solidFill>
                <a:cs typeface="Angsana New" pitchFamily="18" charset="-34"/>
              </a:rPr>
              <a:t>1</a:t>
            </a:r>
            <a:r>
              <a:rPr lang="th-TH" sz="4800" b="1" smtClean="0">
                <a:solidFill>
                  <a:schemeClr val="accent2"/>
                </a:solidFill>
              </a:rPr>
              <a:t> </a:t>
            </a:r>
            <a:r>
              <a:rPr lang="en-US" sz="4800" b="1" smtClean="0">
                <a:solidFill>
                  <a:schemeClr val="accent2"/>
                </a:solidFill>
              </a:rPr>
              <a:t>–</a:t>
            </a:r>
            <a:r>
              <a:rPr lang="th-TH" sz="4800" b="1" smtClean="0">
                <a:solidFill>
                  <a:schemeClr val="accent2"/>
                </a:solidFill>
              </a:rPr>
              <a:t> </a:t>
            </a:r>
            <a:r>
              <a:rPr lang="th-TH" sz="4800" b="1" smtClean="0">
                <a:solidFill>
                  <a:schemeClr val="accent2"/>
                </a:solidFill>
                <a:cs typeface="Angsana New" pitchFamily="18" charset="-34"/>
              </a:rPr>
              <a:t>3</a:t>
            </a:r>
            <a:r>
              <a:rPr lang="th-TH" sz="4800" b="1" smtClean="0">
                <a:solidFill>
                  <a:schemeClr val="accent2"/>
                </a:solidFill>
              </a:rPr>
              <a:t> หยด</a:t>
            </a:r>
            <a:r>
              <a:rPr lang="th-TH" sz="4800" b="1" smtClean="0">
                <a:solidFill>
                  <a:schemeClr val="accent2"/>
                </a:solidFill>
                <a:cs typeface="Angsana New" pitchFamily="18" charset="-34"/>
              </a:rPr>
              <a:t>           แล้ว</a:t>
            </a:r>
            <a:r>
              <a:rPr lang="th-TH" sz="4800" b="1" smtClean="0">
                <a:solidFill>
                  <a:schemeClr val="accent2"/>
                </a:solidFill>
              </a:rPr>
              <a:t>เขย่าให้เข้ากัน   </a:t>
            </a:r>
          </a:p>
        </p:txBody>
      </p:sp>
      <p:sp>
        <p:nvSpPr>
          <p:cNvPr id="101380" name="Text Box 5"/>
          <p:cNvSpPr txBox="1">
            <a:spLocks noChangeArrowheads="1"/>
          </p:cNvSpPr>
          <p:nvPr/>
        </p:nvSpPr>
        <p:spPr bwMode="auto">
          <a:xfrm>
            <a:off x="2268538" y="3357563"/>
            <a:ext cx="36718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h-TH"/>
          </a:p>
        </p:txBody>
      </p:sp>
      <p:sp>
        <p:nvSpPr>
          <p:cNvPr id="101381" name="Text Box 7"/>
          <p:cNvSpPr txBox="1">
            <a:spLocks noChangeArrowheads="1"/>
          </p:cNvSpPr>
          <p:nvPr/>
        </p:nvSpPr>
        <p:spPr bwMode="auto">
          <a:xfrm>
            <a:off x="1600200" y="40227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th-TH"/>
          </a:p>
        </p:txBody>
      </p:sp>
      <p:pic>
        <p:nvPicPr>
          <p:cNvPr id="101382" name="Picture 8" descr="DSCF81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349500"/>
            <a:ext cx="5400675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5BF1D2-3350-439F-84A0-79928C880C11}" type="slidenum">
              <a:rPr lang="en-US" smtClean="0"/>
              <a:pPr/>
              <a:t>65</a:t>
            </a:fld>
            <a:endParaRPr lang="th-TH" smtClean="0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772400" cy="5241925"/>
          </a:xfrm>
          <a:noFill/>
        </p:spPr>
        <p:txBody>
          <a:bodyPr/>
          <a:lstStyle/>
          <a:p>
            <a:r>
              <a:rPr lang="th-TH" b="1" smtClean="0"/>
              <a:t>สารละลายเป็น   </a:t>
            </a:r>
            <a:r>
              <a:rPr lang="th-TH" sz="8000" b="1" smtClean="0">
                <a:solidFill>
                  <a:srgbClr val="8A8072"/>
                </a:solidFill>
              </a:rPr>
              <a:t>สีเทา </a:t>
            </a:r>
            <a:r>
              <a:rPr lang="en-US" sz="8000" b="1" smtClean="0">
                <a:solidFill>
                  <a:srgbClr val="8A8072"/>
                </a:solidFill>
              </a:rPr>
              <a:t>–</a:t>
            </a:r>
            <a:r>
              <a:rPr lang="th-TH" sz="8000" b="1" smtClean="0">
                <a:solidFill>
                  <a:srgbClr val="8A8072"/>
                </a:solidFill>
              </a:rPr>
              <a:t> ดำ</a:t>
            </a:r>
            <a:r>
              <a:rPr lang="th-TH" sz="8000" b="1" smtClean="0">
                <a:solidFill>
                  <a:schemeClr val="bg2"/>
                </a:solidFill>
              </a:rPr>
              <a:t/>
            </a:r>
            <a:br>
              <a:rPr lang="th-TH" sz="8000" b="1" smtClean="0">
                <a:solidFill>
                  <a:schemeClr val="bg2"/>
                </a:solidFill>
              </a:rPr>
            </a:br>
            <a:r>
              <a:rPr lang="th-TH" smtClean="0"/>
              <a:t/>
            </a:r>
            <a:br>
              <a:rPr lang="th-TH" smtClean="0"/>
            </a:br>
            <a:r>
              <a:rPr lang="th-TH" smtClean="0"/>
              <a:t/>
            </a:r>
            <a:br>
              <a:rPr lang="th-TH" smtClean="0"/>
            </a:br>
            <a:r>
              <a:rPr lang="th-TH" smtClean="0"/>
              <a:t/>
            </a:r>
            <a:br>
              <a:rPr lang="th-TH" smtClean="0"/>
            </a:br>
            <a:r>
              <a:rPr lang="th-TH" sz="5600" b="1" smtClean="0">
                <a:solidFill>
                  <a:srgbClr val="0000FF"/>
                </a:solidFill>
              </a:rPr>
              <a:t>มีสาร</a:t>
            </a:r>
            <a:r>
              <a:rPr lang="th-TH" sz="5600" b="1" smtClean="0">
                <a:solidFill>
                  <a:srgbClr val="0000FF"/>
                </a:solidFill>
                <a:cs typeface="Angsana New" pitchFamily="18" charset="-34"/>
              </a:rPr>
              <a:t>ฟอกขาว</a:t>
            </a:r>
            <a:br>
              <a:rPr lang="th-TH" sz="5600" b="1" smtClean="0">
                <a:solidFill>
                  <a:srgbClr val="0000FF"/>
                </a:solidFill>
                <a:cs typeface="Angsana New" pitchFamily="18" charset="-34"/>
              </a:rPr>
            </a:br>
            <a:r>
              <a:rPr lang="th-TH" sz="5600" b="1" smtClean="0">
                <a:solidFill>
                  <a:srgbClr val="0000FF"/>
                </a:solidFill>
                <a:cs typeface="Angsana New" pitchFamily="18" charset="-34"/>
              </a:rPr>
              <a:t>ประเภท</a:t>
            </a:r>
            <a:r>
              <a:rPr lang="th-TH" sz="5600" b="1" u="sng" smtClean="0">
                <a:solidFill>
                  <a:srgbClr val="0000FF"/>
                </a:solidFill>
                <a:cs typeface="Angsana New" pitchFamily="18" charset="-34"/>
              </a:rPr>
              <a:t>โซเดียม</a:t>
            </a:r>
            <a:r>
              <a:rPr lang="th-TH" sz="5600" b="1" u="sng" smtClean="0">
                <a:solidFill>
                  <a:srgbClr val="0000FF"/>
                </a:solidFill>
              </a:rPr>
              <a:t>ไฮโดรซัลไฟต์</a:t>
            </a:r>
            <a:r>
              <a:rPr lang="th-TH" sz="5600" b="1" smtClean="0">
                <a:solidFill>
                  <a:srgbClr val="0000FF"/>
                </a:solidFill>
              </a:rPr>
              <a:t>เจือปน</a:t>
            </a:r>
            <a:endParaRPr lang="th-TH" sz="5400" smtClean="0">
              <a:solidFill>
                <a:schemeClr val="accent2"/>
              </a:solidFill>
            </a:endParaRPr>
          </a:p>
        </p:txBody>
      </p:sp>
      <p:sp>
        <p:nvSpPr>
          <p:cNvPr id="102404" name="AutoShape 3"/>
          <p:cNvSpPr>
            <a:spLocks noChangeArrowheads="1"/>
          </p:cNvSpPr>
          <p:nvPr/>
        </p:nvSpPr>
        <p:spPr bwMode="auto">
          <a:xfrm>
            <a:off x="4140200" y="1989138"/>
            <a:ext cx="990600" cy="1447800"/>
          </a:xfrm>
          <a:prstGeom prst="downArrow">
            <a:avLst>
              <a:gd name="adj1" fmla="val 50000"/>
              <a:gd name="adj2" fmla="val 36538"/>
            </a:avLst>
          </a:prstGeom>
          <a:solidFill>
            <a:srgbClr val="FFCCCC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>
              <a:solidFill>
                <a:srgbClr val="FF9900"/>
              </a:solidFill>
            </a:endParaRPr>
          </a:p>
        </p:txBody>
      </p:sp>
      <p:pic>
        <p:nvPicPr>
          <p:cNvPr id="102405" name="Picture 4" descr="DSCF81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1773238"/>
            <a:ext cx="229393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A9F53D-DFD5-4809-BA56-D796B628F518}" type="slidenum">
              <a:rPr lang="en-US" smtClean="0"/>
              <a:pPr/>
              <a:t>66</a:t>
            </a:fld>
            <a:endParaRPr lang="th-TH" smtClean="0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181600"/>
          </a:xfrm>
          <a:noFill/>
        </p:spPr>
        <p:txBody>
          <a:bodyPr/>
          <a:lstStyle/>
          <a:p>
            <a:r>
              <a:rPr lang="th-TH" sz="6000" b="1" smtClean="0">
                <a:latin typeface="Browallia New" pitchFamily="34" charset="-34"/>
                <a:cs typeface="Browallia New" pitchFamily="34" charset="-34"/>
              </a:rPr>
              <a:t>สารละลายเป็น  </a:t>
            </a:r>
            <a:r>
              <a:rPr lang="th-TH" sz="8800" b="1" smtClean="0">
                <a:solidFill>
                  <a:srgbClr val="00CC00"/>
                </a:solidFill>
                <a:latin typeface="Browallia New" pitchFamily="34" charset="-34"/>
                <a:cs typeface="Browallia New" pitchFamily="34" charset="-34"/>
              </a:rPr>
              <a:t>สีเขียว</a:t>
            </a:r>
            <a:r>
              <a:rPr lang="th-TH" sz="6000" b="1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6000" b="1" smtClean="0">
                <a:latin typeface="Browallia New" pitchFamily="34" charset="-34"/>
                <a:cs typeface="Browallia New" pitchFamily="34" charset="-34"/>
              </a:rPr>
            </a:br>
            <a:r>
              <a:rPr lang="th-TH" sz="6000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6000" smtClean="0">
                <a:latin typeface="Browallia New" pitchFamily="34" charset="-34"/>
                <a:cs typeface="Browallia New" pitchFamily="34" charset="-34"/>
              </a:rPr>
            </a:br>
            <a:r>
              <a:rPr lang="th-TH" sz="6000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6000" smtClean="0">
                <a:latin typeface="Browallia New" pitchFamily="34" charset="-34"/>
                <a:cs typeface="Browallia New" pitchFamily="34" charset="-34"/>
              </a:rPr>
            </a:br>
            <a:r>
              <a:rPr lang="th-TH" sz="6000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6000" smtClean="0">
                <a:latin typeface="Browallia New" pitchFamily="34" charset="-34"/>
                <a:cs typeface="Browallia New" pitchFamily="34" charset="-34"/>
              </a:rPr>
            </a:br>
            <a:r>
              <a:rPr lang="th-TH" sz="5600" b="1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มีสารฟอกขาวที่อนุญาตให้ใช้</a:t>
            </a:r>
            <a:endParaRPr lang="th-TH" sz="7200" smtClean="0">
              <a:solidFill>
                <a:schemeClr val="accent2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3428" name="AutoShape 3"/>
          <p:cNvSpPr>
            <a:spLocks noChangeArrowheads="1"/>
          </p:cNvSpPr>
          <p:nvPr/>
        </p:nvSpPr>
        <p:spPr bwMode="auto">
          <a:xfrm>
            <a:off x="3810000" y="2819400"/>
            <a:ext cx="990600" cy="1219200"/>
          </a:xfrm>
          <a:prstGeom prst="downArrow">
            <a:avLst>
              <a:gd name="adj1" fmla="val 50000"/>
              <a:gd name="adj2" fmla="val 30769"/>
            </a:avLst>
          </a:prstGeom>
          <a:solidFill>
            <a:srgbClr val="FFCCCC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pic>
        <p:nvPicPr>
          <p:cNvPr id="103429" name="Picture 4" descr="DSCF8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916113"/>
            <a:ext cx="2871788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F1BD09-25EE-494D-AB4F-BBD4CF1A47EC}" type="slidenum">
              <a:rPr lang="en-US" smtClean="0"/>
              <a:pPr/>
              <a:t>67</a:t>
            </a:fld>
            <a:endParaRPr lang="th-TH" smtClean="0"/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7772400" cy="4954588"/>
          </a:xfrm>
          <a:noFill/>
        </p:spPr>
        <p:txBody>
          <a:bodyPr/>
          <a:lstStyle/>
          <a:p>
            <a:r>
              <a:rPr lang="th-TH" sz="5400" b="1" smtClean="0">
                <a:latin typeface="Browallia New" pitchFamily="34" charset="-34"/>
                <a:cs typeface="Browallia New" pitchFamily="34" charset="-34"/>
              </a:rPr>
              <a:t>สารละลายเป็น</a:t>
            </a:r>
            <a:r>
              <a:rPr lang="th-TH" sz="8000" b="1" smtClean="0">
                <a:solidFill>
                  <a:srgbClr val="33CCFF"/>
                </a:solidFill>
                <a:latin typeface="Browallia New" pitchFamily="34" charset="-34"/>
                <a:cs typeface="Browallia New" pitchFamily="34" charset="-34"/>
              </a:rPr>
              <a:t>สีฟ้าอ่อน</a:t>
            </a:r>
            <a:r>
              <a:rPr lang="th-TH" sz="5400" b="1" smtClean="0">
                <a:solidFill>
                  <a:srgbClr val="00FFFF"/>
                </a:solidFill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5400" b="1" smtClean="0">
                <a:solidFill>
                  <a:srgbClr val="00FFFF"/>
                </a:solidFill>
                <a:latin typeface="Browallia New" pitchFamily="34" charset="-34"/>
                <a:cs typeface="Browallia New" pitchFamily="34" charset="-34"/>
              </a:rPr>
            </a:b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5400" smtClean="0">
                <a:latin typeface="Browallia New" pitchFamily="34" charset="-34"/>
                <a:cs typeface="Browallia New" pitchFamily="34" charset="-34"/>
              </a:rPr>
            </a:b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5400" smtClean="0">
                <a:latin typeface="Browallia New" pitchFamily="34" charset="-34"/>
                <a:cs typeface="Browallia New" pitchFamily="34" charset="-34"/>
              </a:rPr>
            </a:br>
            <a:r>
              <a:rPr lang="th-TH" sz="5400" smtClean="0"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5400" smtClean="0">
                <a:latin typeface="Browallia New" pitchFamily="34" charset="-34"/>
                <a:cs typeface="Browallia New" pitchFamily="34" charset="-34"/>
              </a:rPr>
            </a:br>
            <a:r>
              <a:rPr lang="th-TH" sz="6000" b="1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ไม่มีสารฟอกขาว</a:t>
            </a:r>
            <a:endParaRPr lang="th-TH" sz="6000" smtClean="0">
              <a:solidFill>
                <a:schemeClr val="accent2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4452" name="AutoShape 3"/>
          <p:cNvSpPr>
            <a:spLocks noChangeArrowheads="1"/>
          </p:cNvSpPr>
          <p:nvPr/>
        </p:nvSpPr>
        <p:spPr bwMode="auto">
          <a:xfrm>
            <a:off x="3924300" y="2781300"/>
            <a:ext cx="990600" cy="1371600"/>
          </a:xfrm>
          <a:prstGeom prst="downArrow">
            <a:avLst>
              <a:gd name="adj1" fmla="val 50000"/>
              <a:gd name="adj2" fmla="val 34615"/>
            </a:avLst>
          </a:prstGeom>
          <a:solidFill>
            <a:srgbClr val="FFCCCC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pic>
        <p:nvPicPr>
          <p:cNvPr id="104453" name="Picture 4" descr="DSCF8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1773238"/>
            <a:ext cx="2911475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5D3FBD-C36F-4D90-A3D8-EF9F8969FFF7}" type="slidenum">
              <a:rPr lang="en-US" smtClean="0"/>
              <a:pPr/>
              <a:t>68</a:t>
            </a:fld>
            <a:endParaRPr lang="th-TH" smtClean="0"/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57188"/>
            <a:ext cx="7772400" cy="1143000"/>
          </a:xfrm>
        </p:spPr>
        <p:txBody>
          <a:bodyPr/>
          <a:lstStyle/>
          <a:p>
            <a:r>
              <a:rPr lang="th-TH" sz="5400" b="1" smtClean="0">
                <a:cs typeface="Angsana New" pitchFamily="18" charset="-34"/>
              </a:rPr>
              <a:t>ระดับสีในการทดสอบหาโซเดียมซัลไฟต์</a:t>
            </a:r>
          </a:p>
        </p:txBody>
      </p:sp>
      <p:pic>
        <p:nvPicPr>
          <p:cNvPr id="105476" name="Picture 4" descr="DSCF81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285875"/>
            <a:ext cx="5689600" cy="448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2268538" y="5373688"/>
            <a:ext cx="9350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h-TH"/>
          </a:p>
        </p:txBody>
      </p:sp>
      <p:sp>
        <p:nvSpPr>
          <p:cNvPr id="154630" name="Rectangle 6"/>
          <p:cNvSpPr>
            <a:spLocks noChangeArrowheads="1"/>
          </p:cNvSpPr>
          <p:nvPr/>
        </p:nvSpPr>
        <p:spPr bwMode="auto">
          <a:xfrm>
            <a:off x="2357438" y="4357688"/>
            <a:ext cx="863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10000" b="1">
                <a:solidFill>
                  <a:srgbClr val="CC3300"/>
                </a:solidFill>
                <a:cs typeface="Angsana New" pitchFamily="18" charset="-34"/>
                <a:sym typeface="Wingdings 2" pitchFamily="18" charset="2"/>
              </a:rPr>
              <a:t></a:t>
            </a:r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 flipV="1">
            <a:off x="4071938" y="4714875"/>
            <a:ext cx="431800" cy="50482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05480" name="Line 8"/>
          <p:cNvSpPr>
            <a:spLocks noChangeShapeType="1"/>
          </p:cNvSpPr>
          <p:nvPr/>
        </p:nvSpPr>
        <p:spPr bwMode="auto">
          <a:xfrm flipV="1">
            <a:off x="5429250" y="4714875"/>
            <a:ext cx="431800" cy="504825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1857375" y="5643563"/>
            <a:ext cx="54292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5400" b="1" dirty="0">
                <a:latin typeface="+mj-lt"/>
              </a:rPr>
              <a:t>ไม่ผ่าน     ผ่าน     ผ่าน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415A6BB-98DB-4C00-B512-B70445E4D6DB}" type="slidenum">
              <a:rPr lang="en-US" smtClean="0"/>
              <a:pPr/>
              <a:t>69</a:t>
            </a:fld>
            <a:endParaRPr lang="th-TH" smtClean="0"/>
          </a:p>
        </p:txBody>
      </p:sp>
      <p:sp>
        <p:nvSpPr>
          <p:cNvPr id="106499" name="Rectangle 4"/>
          <p:cNvSpPr>
            <a:spLocks noChangeArrowheads="1"/>
          </p:cNvSpPr>
          <p:nvPr/>
        </p:nvSpPr>
        <p:spPr bwMode="auto">
          <a:xfrm>
            <a:off x="827088" y="1989138"/>
            <a:ext cx="7777162" cy="2376487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7200" b="1">
                <a:solidFill>
                  <a:srgbClr val="000099"/>
                </a:solidFill>
                <a:cs typeface="Angsana New" pitchFamily="18" charset="-34"/>
              </a:rPr>
              <a:t>ขั้นตอนการใช้ชุดทดสอบ</a:t>
            </a:r>
            <a:br>
              <a:rPr lang="th-TH" sz="7200" b="1">
                <a:solidFill>
                  <a:srgbClr val="000099"/>
                </a:solidFill>
                <a:cs typeface="Angsana New" pitchFamily="18" charset="-34"/>
              </a:rPr>
            </a:br>
            <a:r>
              <a:rPr lang="th-TH" sz="7200" b="1">
                <a:solidFill>
                  <a:srgbClr val="000099"/>
                </a:solidFill>
                <a:cs typeface="Angsana New" pitchFamily="18" charset="-34"/>
              </a:rPr>
              <a:t>ฟอร์มาลิน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164583-FEE3-4538-A55C-5665108B5B64}" type="slidenum">
              <a:rPr lang="en-US" smtClean="0"/>
              <a:pPr/>
              <a:t>70</a:t>
            </a:fld>
            <a:endParaRPr lang="th-TH" smtClean="0"/>
          </a:p>
        </p:txBody>
      </p:sp>
      <p:sp>
        <p:nvSpPr>
          <p:cNvPr id="10752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107524" name="Picture 4" descr="DSC0957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07525" name="Rectangle 8"/>
          <p:cNvSpPr>
            <a:spLocks noChangeArrowheads="1"/>
          </p:cNvSpPr>
          <p:nvPr/>
        </p:nvSpPr>
        <p:spPr bwMode="auto">
          <a:xfrm>
            <a:off x="2843213" y="404813"/>
            <a:ext cx="3457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8800" b="1">
                <a:solidFill>
                  <a:schemeClr val="tx2"/>
                </a:solidFill>
                <a:cs typeface="Angsana New" pitchFamily="18" charset="-34"/>
              </a:rPr>
              <a:t>ฟอร์มาลิน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5138BE-0D65-44BB-A08E-757F965FB6CF}" type="slidenum">
              <a:rPr lang="en-US" smtClean="0"/>
              <a:pPr/>
              <a:t>71</a:t>
            </a:fld>
            <a:endParaRPr lang="th-TH" smtClean="0"/>
          </a:p>
        </p:txBody>
      </p:sp>
      <p:sp>
        <p:nvSpPr>
          <p:cNvPr id="108547" name="ชื่อเรื่อง 1"/>
          <p:cNvSpPr>
            <a:spLocks noGrp="1"/>
          </p:cNvSpPr>
          <p:nvPr>
            <p:ph type="title"/>
          </p:nvPr>
        </p:nvSpPr>
        <p:spPr>
          <a:xfrm>
            <a:off x="2357438" y="785813"/>
            <a:ext cx="4357687" cy="1143000"/>
          </a:xfrm>
        </p:spPr>
        <p:txBody>
          <a:bodyPr/>
          <a:lstStyle/>
          <a:p>
            <a:r>
              <a:rPr lang="th-TH" sz="6600" b="1" smtClean="0"/>
              <a:t>ชื่อสารเคมี</a:t>
            </a:r>
          </a:p>
        </p:txBody>
      </p:sp>
      <p:sp>
        <p:nvSpPr>
          <p:cNvPr id="108548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63" y="2214563"/>
            <a:ext cx="8215312" cy="3214687"/>
          </a:xfrm>
        </p:spPr>
        <p:txBody>
          <a:bodyPr/>
          <a:lstStyle/>
          <a:p>
            <a:r>
              <a:rPr lang="th-TH" smtClean="0"/>
              <a:t>น้ำยาฟอร์มาลิน </a:t>
            </a:r>
            <a:r>
              <a:rPr lang="en-US" smtClean="0"/>
              <a:t>1  </a:t>
            </a:r>
            <a:r>
              <a:rPr lang="th-TH" smtClean="0"/>
              <a:t>คือ สารละลาย </a:t>
            </a:r>
            <a:r>
              <a:rPr lang="en-US" smtClean="0"/>
              <a:t>Phynylhydrazine hydrochloride</a:t>
            </a:r>
          </a:p>
          <a:p>
            <a:pPr>
              <a:buFontTx/>
              <a:buNone/>
            </a:pPr>
            <a:r>
              <a:rPr lang="en-US" smtClean="0"/>
              <a:t>     (C</a:t>
            </a:r>
            <a:r>
              <a:rPr lang="en-US" baseline="-25000" smtClean="0"/>
              <a:t>6</a:t>
            </a:r>
            <a:r>
              <a:rPr lang="en-US" smtClean="0"/>
              <a:t>H</a:t>
            </a:r>
            <a:r>
              <a:rPr lang="en-US" baseline="-25000" smtClean="0"/>
              <a:t>9</a:t>
            </a:r>
            <a:r>
              <a:rPr lang="en-US" smtClean="0"/>
              <a:t>ClN</a:t>
            </a:r>
            <a:r>
              <a:rPr lang="en-US" baseline="-25000" smtClean="0"/>
              <a:t>2</a:t>
            </a:r>
            <a:r>
              <a:rPr lang="en-US" smtClean="0"/>
              <a:t>)</a:t>
            </a:r>
          </a:p>
          <a:p>
            <a:r>
              <a:rPr lang="th-TH" smtClean="0"/>
              <a:t>น้ำยาฟอร์มาลิน </a:t>
            </a:r>
            <a:r>
              <a:rPr lang="en-US" smtClean="0"/>
              <a:t>2  </a:t>
            </a:r>
            <a:r>
              <a:rPr lang="th-TH" smtClean="0"/>
              <a:t>คือ สารละลาย </a:t>
            </a:r>
            <a:r>
              <a:rPr lang="en-US" smtClean="0"/>
              <a:t>Potssium  hexacyanoferrate</a:t>
            </a:r>
          </a:p>
          <a:p>
            <a:pPr>
              <a:buFontTx/>
              <a:buNone/>
            </a:pPr>
            <a:r>
              <a:rPr lang="en-US" smtClean="0"/>
              <a:t>     (K</a:t>
            </a:r>
            <a:r>
              <a:rPr lang="en-US" baseline="-25000" smtClean="0"/>
              <a:t>4</a:t>
            </a:r>
            <a:r>
              <a:rPr lang="en-US" smtClean="0"/>
              <a:t>Fe(CN</a:t>
            </a:r>
            <a:r>
              <a:rPr lang="en-US" baseline="-25000" smtClean="0"/>
              <a:t>6</a:t>
            </a:r>
            <a:r>
              <a:rPr lang="en-US" smtClean="0"/>
              <a:t>))</a:t>
            </a:r>
          </a:p>
          <a:p>
            <a:r>
              <a:rPr lang="th-TH" smtClean="0"/>
              <a:t>น้ำยาฟอร์มาลิน </a:t>
            </a:r>
            <a:r>
              <a:rPr lang="en-US" smtClean="0"/>
              <a:t>3  </a:t>
            </a:r>
            <a:r>
              <a:rPr lang="th-TH" smtClean="0"/>
              <a:t>คือ สารละลายกรดไฮโดรคลอริกเข้มข้น </a:t>
            </a:r>
            <a:r>
              <a:rPr lang="en-US" smtClean="0"/>
              <a:t>(HCl conc.)</a:t>
            </a:r>
            <a:endParaRPr 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A1512C-56D2-47D1-8FAE-531D45E277C2}" type="slidenum">
              <a:rPr lang="en-US" smtClean="0"/>
              <a:pPr/>
              <a:t>72</a:t>
            </a:fld>
            <a:endParaRPr lang="th-TH" smtClean="0"/>
          </a:p>
        </p:txBody>
      </p:sp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609600"/>
            <a:ext cx="5545137" cy="1143000"/>
          </a:xfrm>
          <a:solidFill>
            <a:srgbClr val="FFCCFF"/>
          </a:solidFill>
        </p:spPr>
        <p:txBody>
          <a:bodyPr/>
          <a:lstStyle/>
          <a:p>
            <a:r>
              <a:rPr lang="th-TH" sz="6100" b="1" smtClean="0">
                <a:solidFill>
                  <a:srgbClr val="CC0066"/>
                </a:solidFill>
              </a:rPr>
              <a:t>ตัวอย่างเป็นของเหลว   </a:t>
            </a:r>
          </a:p>
        </p:txBody>
      </p:sp>
      <p:sp>
        <p:nvSpPr>
          <p:cNvPr id="109572" name="Text Box 3"/>
          <p:cNvSpPr txBox="1">
            <a:spLocks noChangeArrowheads="1"/>
          </p:cNvSpPr>
          <p:nvPr/>
        </p:nvSpPr>
        <p:spPr bwMode="auto">
          <a:xfrm>
            <a:off x="1835150" y="2438400"/>
            <a:ext cx="6121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th-TH" sz="4400" b="1">
                <a:cs typeface="Browallia New" pitchFamily="34" charset="-34"/>
              </a:rPr>
              <a:t>  เทน้ำแช่อาหารลงในขวดที่  1   </a:t>
            </a:r>
          </a:p>
          <a:p>
            <a:pPr>
              <a:spcBef>
                <a:spcPct val="50000"/>
              </a:spcBef>
            </a:pPr>
            <a:r>
              <a:rPr lang="th-TH" sz="4400" b="1">
                <a:cs typeface="Browallia New" pitchFamily="34" charset="-34"/>
              </a:rPr>
              <a:t>   จำนวนครึ่งขวด</a:t>
            </a:r>
          </a:p>
          <a:p>
            <a:pPr>
              <a:spcBef>
                <a:spcPct val="50000"/>
              </a:spcBef>
            </a:pPr>
            <a:r>
              <a:rPr lang="th-TH" sz="4400" b="1">
                <a:cs typeface="Browallia New" pitchFamily="34" charset="-34"/>
              </a:rPr>
              <a:t>-  ปิดฝาจุกให้สนิท  เขย่าให้ละลาย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A0F66A-5A8D-4554-9F18-025ED6F39328}" type="slidenum">
              <a:rPr lang="en-US" smtClean="0"/>
              <a:pPr/>
              <a:t>73</a:t>
            </a:fld>
            <a:endParaRPr lang="th-TH" smtClean="0"/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609600"/>
            <a:ext cx="5113337" cy="1143000"/>
          </a:xfrm>
          <a:solidFill>
            <a:srgbClr val="FFCCFF"/>
          </a:solidFill>
        </p:spPr>
        <p:txBody>
          <a:bodyPr/>
          <a:lstStyle/>
          <a:p>
            <a:r>
              <a:rPr lang="th-TH" sz="6100" b="1" smtClean="0">
                <a:solidFill>
                  <a:srgbClr val="CC0066"/>
                </a:solidFill>
              </a:rPr>
              <a:t>ตัวอย่างเป็นของแข็ง   </a:t>
            </a:r>
          </a:p>
        </p:txBody>
      </p:sp>
      <p:sp>
        <p:nvSpPr>
          <p:cNvPr id="110596" name="Text Box 3"/>
          <p:cNvSpPr txBox="1">
            <a:spLocks noChangeArrowheads="1"/>
          </p:cNvSpPr>
          <p:nvPr/>
        </p:nvSpPr>
        <p:spPr bwMode="auto">
          <a:xfrm>
            <a:off x="1066800" y="2209800"/>
            <a:ext cx="75438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  <a:buFont typeface="Wingdings 2" pitchFamily="18" charset="2"/>
              <a:buChar char=""/>
            </a:pPr>
            <a:r>
              <a:rPr lang="th-TH" sz="4200" b="1">
                <a:latin typeface="Browallia New" pitchFamily="34" charset="-34"/>
                <a:cs typeface="Browallia New" pitchFamily="34" charset="-34"/>
              </a:rPr>
              <a:t>  ใช้น้ำสะอาดประมาณ  1  ช้อนโต๊ะ              ล้างตัวอย่าง</a:t>
            </a:r>
          </a:p>
          <a:p>
            <a:pPr>
              <a:spcBef>
                <a:spcPct val="50000"/>
              </a:spcBef>
              <a:buClr>
                <a:srgbClr val="0000FF"/>
              </a:buClr>
              <a:buFont typeface="Wingdings 2" pitchFamily="18" charset="2"/>
              <a:buChar char=""/>
            </a:pPr>
            <a:r>
              <a:rPr lang="th-TH" sz="4200" b="1">
                <a:latin typeface="Browallia New" pitchFamily="34" charset="-34"/>
                <a:cs typeface="Browallia New" pitchFamily="34" charset="-34"/>
              </a:rPr>
              <a:t>  เทน้ำล้างลงในขวดที่  1   จำนวนครึ่งขวด</a:t>
            </a:r>
          </a:p>
          <a:p>
            <a:pPr>
              <a:spcBef>
                <a:spcPct val="50000"/>
              </a:spcBef>
              <a:buClr>
                <a:srgbClr val="0000FF"/>
              </a:buClr>
              <a:buFont typeface="Wingdings 2" pitchFamily="18" charset="2"/>
              <a:buChar char=""/>
            </a:pPr>
            <a:r>
              <a:rPr lang="th-TH" sz="4200" b="1">
                <a:latin typeface="Browallia New" pitchFamily="34" charset="-34"/>
                <a:cs typeface="Browallia New" pitchFamily="34" charset="-34"/>
              </a:rPr>
              <a:t>  ปิดฝาจุกให้สนิท  เขย่าให้ละลาย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7D731C-686E-4C13-A9E9-93099B1BB640}" type="slidenum">
              <a:rPr lang="en-US" smtClean="0"/>
              <a:pPr/>
              <a:t>74</a:t>
            </a:fld>
            <a:endParaRPr lang="th-TH" smtClean="0"/>
          </a:p>
        </p:txBody>
      </p:sp>
      <p:sp>
        <p:nvSpPr>
          <p:cNvPr id="111619" name="Text Box 2"/>
          <p:cNvSpPr txBox="1">
            <a:spLocks noChangeArrowheads="1"/>
          </p:cNvSpPr>
          <p:nvPr/>
        </p:nvSpPr>
        <p:spPr bwMode="auto">
          <a:xfrm>
            <a:off x="1066800" y="2514600"/>
            <a:ext cx="7466013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Wingdings 2" pitchFamily="18" charset="2"/>
              <a:buChar char=""/>
            </a:pPr>
            <a:r>
              <a:rPr lang="th-TH" sz="4000" b="1"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4000" b="1">
                <a:latin typeface="Browallia New" pitchFamily="34" charset="-34"/>
              </a:rPr>
              <a:t>เทสารละลายจากขวดที่ 1  ลงในขวดที่  2       ปิดฝาจุกให้สนิท   เขย่าให้ละลาย</a:t>
            </a:r>
            <a:endParaRPr lang="th-TH" sz="4000" b="1">
              <a:latin typeface="Browallia New" pitchFamily="34" charset="-34"/>
              <a:cs typeface="Browallia New" pitchFamily="34" charset="-34"/>
            </a:endParaRPr>
          </a:p>
          <a:p>
            <a:pPr>
              <a:spcBef>
                <a:spcPct val="50000"/>
              </a:spcBef>
              <a:buClr>
                <a:srgbClr val="0000FF"/>
              </a:buClr>
              <a:buFont typeface="Wingdings 2" pitchFamily="18" charset="2"/>
              <a:buChar char=""/>
            </a:pPr>
            <a:r>
              <a:rPr lang="th-TH" sz="4000" b="1"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4000" b="1">
                <a:latin typeface="Browallia New" pitchFamily="34" charset="-34"/>
              </a:rPr>
              <a:t>ถ่ายสารละลายจากขวดที่  2  ลงในขวดที่  3</a:t>
            </a:r>
            <a:endParaRPr lang="th-TH" sz="4000" b="1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11620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765175"/>
            <a:ext cx="5472112" cy="1143000"/>
          </a:xfrm>
          <a:solidFill>
            <a:srgbClr val="FFCCFF"/>
          </a:solidFill>
        </p:spPr>
        <p:txBody>
          <a:bodyPr/>
          <a:lstStyle/>
          <a:p>
            <a:r>
              <a:rPr lang="th-TH" sz="6100" b="1" smtClean="0">
                <a:solidFill>
                  <a:srgbClr val="CC0066"/>
                </a:solidFill>
              </a:rPr>
              <a:t>วิธีการใช้ชุดทดสอบ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220E72-B95F-46A3-96B9-07AC9CCCEBBE}" type="slidenum">
              <a:rPr lang="en-US" smtClean="0"/>
              <a:pPr/>
              <a:t>75</a:t>
            </a:fld>
            <a:endParaRPr lang="th-TH" smtClean="0"/>
          </a:p>
        </p:txBody>
      </p:sp>
      <p:sp>
        <p:nvSpPr>
          <p:cNvPr id="112643" name="AutoShape 2"/>
          <p:cNvSpPr>
            <a:spLocks noChangeArrowheads="1"/>
          </p:cNvSpPr>
          <p:nvPr/>
        </p:nvSpPr>
        <p:spPr bwMode="auto">
          <a:xfrm>
            <a:off x="1219200" y="2667000"/>
            <a:ext cx="1828800" cy="3124200"/>
          </a:xfrm>
          <a:prstGeom prst="flowChartMagneticDisk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12644" name="AutoShape 3"/>
          <p:cNvSpPr>
            <a:spLocks noChangeArrowheads="1"/>
          </p:cNvSpPr>
          <p:nvPr/>
        </p:nvSpPr>
        <p:spPr bwMode="auto">
          <a:xfrm>
            <a:off x="3505200" y="2133600"/>
            <a:ext cx="1828800" cy="3124200"/>
          </a:xfrm>
          <a:prstGeom prst="flowChartMagneticDisk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12645" name="AutoShape 4"/>
          <p:cNvSpPr>
            <a:spLocks noChangeArrowheads="1"/>
          </p:cNvSpPr>
          <p:nvPr/>
        </p:nvSpPr>
        <p:spPr bwMode="auto">
          <a:xfrm>
            <a:off x="1676400" y="2209800"/>
            <a:ext cx="990600" cy="990600"/>
          </a:xfrm>
          <a:prstGeom prst="flowChartMagneticDisk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12646" name="Text Box 5"/>
          <p:cNvSpPr txBox="1">
            <a:spLocks noChangeArrowheads="1"/>
          </p:cNvSpPr>
          <p:nvPr/>
        </p:nvSpPr>
        <p:spPr bwMode="auto">
          <a:xfrm>
            <a:off x="1428750" y="3929063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 b="1">
                <a:latin typeface="Browallia New" pitchFamily="34" charset="-34"/>
                <a:cs typeface="Browallia New" pitchFamily="34" charset="-34"/>
              </a:rPr>
              <a:t>ขวดที่ 1</a:t>
            </a:r>
          </a:p>
        </p:txBody>
      </p:sp>
      <p:sp>
        <p:nvSpPr>
          <p:cNvPr id="112647" name="AutoShape 6"/>
          <p:cNvSpPr>
            <a:spLocks noChangeArrowheads="1"/>
          </p:cNvSpPr>
          <p:nvPr/>
        </p:nvSpPr>
        <p:spPr bwMode="auto">
          <a:xfrm>
            <a:off x="3962400" y="1600200"/>
            <a:ext cx="990600" cy="990600"/>
          </a:xfrm>
          <a:prstGeom prst="flowChartMagneticDisk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12648" name="Text Box 7"/>
          <p:cNvSpPr txBox="1">
            <a:spLocks noChangeArrowheads="1"/>
          </p:cNvSpPr>
          <p:nvPr/>
        </p:nvSpPr>
        <p:spPr bwMode="auto">
          <a:xfrm>
            <a:off x="3714750" y="34290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 b="1">
                <a:latin typeface="Browallia New" pitchFamily="34" charset="-34"/>
                <a:cs typeface="Browallia New" pitchFamily="34" charset="-34"/>
              </a:rPr>
              <a:t>ขวดที่ 2</a:t>
            </a:r>
          </a:p>
        </p:txBody>
      </p:sp>
      <p:sp>
        <p:nvSpPr>
          <p:cNvPr id="112649" name="AutoShape 8"/>
          <p:cNvSpPr>
            <a:spLocks noChangeArrowheads="1"/>
          </p:cNvSpPr>
          <p:nvPr/>
        </p:nvSpPr>
        <p:spPr bwMode="auto">
          <a:xfrm>
            <a:off x="5943600" y="2438400"/>
            <a:ext cx="1828800" cy="3124200"/>
          </a:xfrm>
          <a:prstGeom prst="flowChartMagneticDisk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12650" name="AutoShape 9"/>
          <p:cNvSpPr>
            <a:spLocks noChangeArrowheads="1"/>
          </p:cNvSpPr>
          <p:nvPr/>
        </p:nvSpPr>
        <p:spPr bwMode="auto">
          <a:xfrm>
            <a:off x="6400800" y="1981200"/>
            <a:ext cx="990600" cy="990600"/>
          </a:xfrm>
          <a:prstGeom prst="flowChartMagneticDisk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112651" name="Text Box 10"/>
          <p:cNvSpPr txBox="1">
            <a:spLocks noChangeArrowheads="1"/>
          </p:cNvSpPr>
          <p:nvPr/>
        </p:nvSpPr>
        <p:spPr bwMode="auto">
          <a:xfrm>
            <a:off x="6172200" y="38100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3600" b="1">
                <a:latin typeface="Browallia New" pitchFamily="34" charset="-34"/>
                <a:cs typeface="Browallia New" pitchFamily="34" charset="-34"/>
              </a:rPr>
              <a:t>ขวดที่ 3</a:t>
            </a:r>
          </a:p>
        </p:txBody>
      </p:sp>
      <p:sp>
        <p:nvSpPr>
          <p:cNvPr id="112652" name="ลูกศรโค้งลง 12"/>
          <p:cNvSpPr>
            <a:spLocks noChangeArrowheads="1"/>
          </p:cNvSpPr>
          <p:nvPr/>
        </p:nvSpPr>
        <p:spPr bwMode="auto">
          <a:xfrm>
            <a:off x="1643063" y="714375"/>
            <a:ext cx="2428875" cy="785813"/>
          </a:xfrm>
          <a:prstGeom prst="curvedDownArrow">
            <a:avLst>
              <a:gd name="adj1" fmla="val 25013"/>
              <a:gd name="adj2" fmla="val 49998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2653" name="ลูกศรโค้งลง 13"/>
          <p:cNvSpPr>
            <a:spLocks noChangeArrowheads="1"/>
          </p:cNvSpPr>
          <p:nvPr/>
        </p:nvSpPr>
        <p:spPr bwMode="auto">
          <a:xfrm>
            <a:off x="4714875" y="642938"/>
            <a:ext cx="2428875" cy="785812"/>
          </a:xfrm>
          <a:prstGeom prst="curvedDownArrow">
            <a:avLst>
              <a:gd name="adj1" fmla="val 25013"/>
              <a:gd name="adj2" fmla="val 49998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12654" name="TextBox 14"/>
          <p:cNvSpPr txBox="1">
            <a:spLocks noChangeArrowheads="1"/>
          </p:cNvSpPr>
          <p:nvPr/>
        </p:nvSpPr>
        <p:spPr bwMode="auto">
          <a:xfrm>
            <a:off x="5429250" y="5572125"/>
            <a:ext cx="28575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000"/>
              <a:t>อ่านผลที่ ขวดที่ </a:t>
            </a:r>
            <a:r>
              <a:rPr lang="en-US" sz="6600"/>
              <a:t>3</a:t>
            </a:r>
            <a:endParaRPr lang="th-TH" sz="6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A9331E-1B34-4011-AE39-CC55601BB3BA}" type="slidenum">
              <a:rPr lang="en-US" smtClean="0"/>
              <a:pPr/>
              <a:t>76</a:t>
            </a:fld>
            <a:endParaRPr lang="th-TH" smtClean="0"/>
          </a:p>
        </p:txBody>
      </p:sp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609600"/>
            <a:ext cx="4392613" cy="1143000"/>
          </a:xfrm>
          <a:solidFill>
            <a:srgbClr val="FFCCFF"/>
          </a:solidFill>
        </p:spPr>
        <p:txBody>
          <a:bodyPr/>
          <a:lstStyle/>
          <a:p>
            <a:r>
              <a:rPr lang="th-TH" sz="6100" b="1" smtClean="0">
                <a:solidFill>
                  <a:srgbClr val="CC0066"/>
                </a:solidFill>
                <a:cs typeface="Angsana New" pitchFamily="18" charset="-34"/>
              </a:rPr>
              <a:t>การ</a:t>
            </a:r>
            <a:r>
              <a:rPr lang="th-TH" sz="6100" b="1" smtClean="0">
                <a:solidFill>
                  <a:srgbClr val="CC0066"/>
                </a:solidFill>
              </a:rPr>
              <a:t>อ่านผล</a:t>
            </a:r>
          </a:p>
        </p:txBody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420938"/>
            <a:ext cx="8207375" cy="2879725"/>
          </a:xfrm>
        </p:spPr>
        <p:txBody>
          <a:bodyPr/>
          <a:lstStyle/>
          <a:p>
            <a:r>
              <a:rPr lang="th-TH" sz="4800" b="1" smtClean="0"/>
              <a:t>ถ้าสารละลายเป็น </a:t>
            </a:r>
            <a:r>
              <a:rPr lang="th-TH" sz="5000" b="1" smtClean="0"/>
              <a:t> </a:t>
            </a:r>
            <a:r>
              <a:rPr lang="th-TH" sz="5500" b="1" smtClean="0">
                <a:solidFill>
                  <a:srgbClr val="FF00FF"/>
                </a:solidFill>
              </a:rPr>
              <a:t>สีชมพู</a:t>
            </a:r>
            <a:r>
              <a:rPr lang="th-TH" sz="4800" b="1" smtClean="0">
                <a:solidFill>
                  <a:srgbClr val="FF00FF"/>
                </a:solidFill>
              </a:rPr>
              <a:t> </a:t>
            </a:r>
            <a:r>
              <a:rPr lang="th-TH" sz="4800" b="1" smtClean="0"/>
              <a:t> ถึง  </a:t>
            </a:r>
            <a:r>
              <a:rPr lang="th-TH" sz="5500" b="1" smtClean="0">
                <a:solidFill>
                  <a:srgbClr val="FF0000"/>
                </a:solidFill>
              </a:rPr>
              <a:t>สีแดง</a:t>
            </a:r>
            <a:endParaRPr lang="th-TH" sz="4800" b="1" smtClean="0"/>
          </a:p>
          <a:p>
            <a:pPr>
              <a:buFontTx/>
              <a:buNone/>
            </a:pPr>
            <a:r>
              <a:rPr lang="th-TH" sz="4800" b="1" smtClean="0"/>
              <a:t>แสดงว่า   </a:t>
            </a:r>
            <a:r>
              <a:rPr lang="th-TH" sz="7200" b="1" smtClean="0">
                <a:solidFill>
                  <a:srgbClr val="0000FF"/>
                </a:solidFill>
              </a:rPr>
              <a:t>มีฟอร์มาลิน  </a:t>
            </a:r>
            <a:r>
              <a:rPr lang="th-TH" sz="4800" b="1" smtClean="0"/>
              <a:t>ปนอยู่ในตัวอย่าง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B4FC77-3F66-42DD-9DA0-BF7C6FA75348}" type="slidenum">
              <a:rPr lang="en-US" smtClean="0"/>
              <a:pPr/>
              <a:t>77</a:t>
            </a:fld>
            <a:endParaRPr lang="th-TH" smtClean="0"/>
          </a:p>
        </p:txBody>
      </p:sp>
      <p:pic>
        <p:nvPicPr>
          <p:cNvPr id="114691" name="Picture 4" descr="IMG_3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DD0EE5-8C33-490D-8ED0-1F6B8B334B2A}" type="slidenum">
              <a:rPr lang="en-US" smtClean="0"/>
              <a:pPr/>
              <a:t>78</a:t>
            </a:fld>
            <a:endParaRPr lang="th-TH" smtClean="0"/>
          </a:p>
        </p:txBody>
      </p:sp>
      <p:sp>
        <p:nvSpPr>
          <p:cNvPr id="115715" name="Rectangle 4"/>
          <p:cNvSpPr>
            <a:spLocks noChangeArrowheads="1"/>
          </p:cNvSpPr>
          <p:nvPr/>
        </p:nvSpPr>
        <p:spPr bwMode="auto">
          <a:xfrm>
            <a:off x="827088" y="1989138"/>
            <a:ext cx="7777162" cy="2376487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7200" b="1" dirty="0">
                <a:solidFill>
                  <a:srgbClr val="000099"/>
                </a:solidFill>
                <a:cs typeface="Angsana New" pitchFamily="18" charset="-34"/>
              </a:rPr>
              <a:t>ขั้นตอนการใช้สารโพ</a:t>
            </a:r>
            <a:r>
              <a:rPr lang="th-TH" sz="7200" b="1" dirty="0" err="1">
                <a:solidFill>
                  <a:srgbClr val="000099"/>
                </a:solidFill>
                <a:cs typeface="Angsana New" pitchFamily="18" charset="-34"/>
              </a:rPr>
              <a:t>ลาร์</a:t>
            </a:r>
            <a:r>
              <a:rPr lang="th-TH" sz="7200" b="1" dirty="0">
                <a:solidFill>
                  <a:srgbClr val="000099"/>
                </a:solidFill>
                <a:cs typeface="Angsana New" pitchFamily="18" charset="-34"/>
              </a:rPr>
              <a:t>ในน้ำมันทอดซ้ำ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 descr="p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3167066"/>
            <a:ext cx="2186947" cy="1333504"/>
          </a:xfrm>
          <a:prstGeom prst="rect">
            <a:avLst/>
          </a:prstGeom>
        </p:spPr>
      </p:pic>
      <p:pic>
        <p:nvPicPr>
          <p:cNvPr id="9" name="รูปภาพ 8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1347" y="1521772"/>
            <a:ext cx="2016933" cy="1407162"/>
          </a:xfrm>
          <a:prstGeom prst="rect">
            <a:avLst/>
          </a:prstGeom>
        </p:spPr>
      </p:pic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000099"/>
                </a:solidFill>
                <a:cs typeface="Angsana New" pitchFamily="18" charset="-34"/>
              </a:rPr>
              <a:t>ขั้นตอนการใช้สารโพ</a:t>
            </a:r>
            <a:r>
              <a:rPr lang="th-TH" b="1" dirty="0" err="1" smtClean="0">
                <a:solidFill>
                  <a:srgbClr val="000099"/>
                </a:solidFill>
                <a:cs typeface="Angsana New" pitchFamily="18" charset="-34"/>
              </a:rPr>
              <a:t>ลาร์</a:t>
            </a:r>
            <a:r>
              <a:rPr lang="th-TH" b="1" dirty="0" smtClean="0">
                <a:solidFill>
                  <a:srgbClr val="000099"/>
                </a:solidFill>
                <a:cs typeface="Angsana New" pitchFamily="18" charset="-34"/>
              </a:rPr>
              <a:t>ในน้ำมันทอด</a:t>
            </a:r>
            <a:r>
              <a:rPr lang="th-TH" b="1" dirty="0" smtClean="0">
                <a:solidFill>
                  <a:srgbClr val="000099"/>
                </a:solidFill>
                <a:cs typeface="Angsana New" pitchFamily="18" charset="-34"/>
              </a:rPr>
              <a:t>ซ้ำ</a:t>
            </a:r>
            <a:endParaRPr lang="th-TH" dirty="0"/>
          </a:p>
        </p:txBody>
      </p:sp>
      <p:sp>
        <p:nvSpPr>
          <p:cNvPr id="7" name="ตัวยึดเนื้อหา 6"/>
          <p:cNvSpPr>
            <a:spLocks noGrp="1"/>
          </p:cNvSpPr>
          <p:nvPr>
            <p:ph idx="1"/>
          </p:nvPr>
        </p:nvSpPr>
        <p:spPr>
          <a:xfrm>
            <a:off x="685800" y="1814954"/>
            <a:ext cx="7772400" cy="4429156"/>
          </a:xfrm>
        </p:spPr>
        <p:txBody>
          <a:bodyPr/>
          <a:lstStyle/>
          <a:p>
            <a:pPr marL="363538" indent="-363538">
              <a:buSzPct val="120000"/>
              <a:buFont typeface="Wingdings" pitchFamily="2" charset="2"/>
              <a:buAutoNum type="arabicPeriod"/>
            </a:pPr>
            <a:r>
              <a:rPr lang="th-TH" sz="3600" dirty="0" smtClean="0">
                <a:cs typeface="Angsana New" pitchFamily="18" charset="-34"/>
              </a:rPr>
              <a:t>อุปกรณ์ในชุดทดสอบ</a:t>
            </a: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หลอดทดสอบตัวอย่าง  </a:t>
            </a:r>
            <a:r>
              <a:rPr lang="en-US" dirty="0" smtClean="0">
                <a:cs typeface="Angsana New" pitchFamily="18" charset="-34"/>
              </a:rPr>
              <a:t>25 </a:t>
            </a:r>
            <a:r>
              <a:rPr lang="th-TH" dirty="0" smtClean="0">
                <a:cs typeface="Angsana New" pitchFamily="18" charset="-34"/>
              </a:rPr>
              <a:t>ชิ้น</a:t>
            </a: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หลอดดูดพลาสติก (ใช้ในการดูดและหยดตัวอย่าง)</a:t>
            </a:r>
            <a:r>
              <a:rPr lang="en-US" dirty="0" smtClean="0">
                <a:cs typeface="Angsana New" pitchFamily="18" charset="-34"/>
              </a:rPr>
              <a:t> </a:t>
            </a:r>
            <a:r>
              <a:rPr lang="th-TH" dirty="0" smtClean="0">
                <a:cs typeface="Angsana New" pitchFamily="18" charset="-34"/>
              </a:rPr>
              <a:t> </a:t>
            </a:r>
            <a:r>
              <a:rPr lang="en-US" dirty="0" smtClean="0">
                <a:cs typeface="Angsana New" pitchFamily="18" charset="-34"/>
              </a:rPr>
              <a:t>25</a:t>
            </a:r>
            <a:r>
              <a:rPr lang="th-TH" dirty="0" smtClean="0">
                <a:cs typeface="Angsana New" pitchFamily="18" charset="-34"/>
              </a:rPr>
              <a:t>  ชิ้น</a:t>
            </a: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น้ำยาทดสอบสารโพ</a:t>
            </a:r>
            <a:r>
              <a:rPr lang="th-TH" dirty="0" err="1" smtClean="0">
                <a:cs typeface="Angsana New" pitchFamily="18" charset="-34"/>
              </a:rPr>
              <a:t>ลาร์</a:t>
            </a:r>
            <a:r>
              <a:rPr lang="th-TH" dirty="0" smtClean="0">
                <a:cs typeface="Angsana New" pitchFamily="18" charset="-34"/>
              </a:rPr>
              <a:t>  1 ขวด</a:t>
            </a: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คู่มือการใช้ชุด</a:t>
            </a:r>
            <a:r>
              <a:rPr lang="th-TH" dirty="0" smtClean="0">
                <a:cs typeface="Angsana New" pitchFamily="18" charset="-34"/>
              </a:rPr>
              <a:t>ทดสอบ</a:t>
            </a:r>
          </a:p>
          <a:p>
            <a:pPr marL="0" lvl="1" indent="542925" algn="thaiDist">
              <a:buSzPct val="90000"/>
              <a:buNone/>
            </a:pPr>
            <a:r>
              <a:rPr lang="th-TH" dirty="0" smtClean="0">
                <a:cs typeface="Angsana New" pitchFamily="18" charset="-34"/>
              </a:rPr>
              <a:t>ใช้ทดสอบหาสารโพ</a:t>
            </a:r>
            <a:r>
              <a:rPr lang="th-TH" dirty="0" err="1" smtClean="0">
                <a:cs typeface="Angsana New" pitchFamily="18" charset="-34"/>
              </a:rPr>
              <a:t>ลาร์</a:t>
            </a:r>
            <a:r>
              <a:rPr lang="th-TH" dirty="0" smtClean="0">
                <a:cs typeface="Angsana New" pitchFamily="18" charset="-34"/>
              </a:rPr>
              <a:t>ในน้ำมัน </a:t>
            </a:r>
            <a:r>
              <a:rPr lang="en-US" dirty="0" smtClean="0">
                <a:cs typeface="Angsana New" pitchFamily="18" charset="-34"/>
              </a:rPr>
              <a:t>9 </a:t>
            </a:r>
            <a:r>
              <a:rPr lang="th-TH" dirty="0" smtClean="0">
                <a:cs typeface="Angsana New" pitchFamily="18" charset="-34"/>
              </a:rPr>
              <a:t>ชนิด ได้แก่     น้ำมัน</a:t>
            </a:r>
            <a:r>
              <a:rPr lang="th-TH" dirty="0" smtClean="0">
                <a:cs typeface="Angsana New" pitchFamily="18" charset="-34"/>
              </a:rPr>
              <a:t>ถั่วเหลือง</a:t>
            </a:r>
            <a:r>
              <a:rPr lang="th-TH" dirty="0" smtClean="0">
                <a:cs typeface="Angsana New" pitchFamily="18" charset="-34"/>
              </a:rPr>
              <a:t>     น้ำมันปาล์ม(จากเนื้อปาล์ม)    น้ำมันรำข้าว      น้ำมันหมู      น้ำมัน</a:t>
            </a:r>
            <a:r>
              <a:rPr lang="th-TH" dirty="0" smtClean="0">
                <a:cs typeface="Angsana New" pitchFamily="18" charset="-34"/>
              </a:rPr>
              <a:t>มะพร้าว</a:t>
            </a:r>
            <a:r>
              <a:rPr lang="th-TH" dirty="0" smtClean="0">
                <a:cs typeface="Angsana New" pitchFamily="18" charset="-34"/>
              </a:rPr>
              <a:t>  น้ำมันมะพร้าวผสมน้ำมันปาล์ม </a:t>
            </a:r>
            <a:r>
              <a:rPr lang="th-TH" dirty="0" smtClean="0">
                <a:cs typeface="Angsana New" pitchFamily="18" charset="-34"/>
              </a:rPr>
              <a:t>(จากเนื้อปาล์ม) </a:t>
            </a:r>
            <a:r>
              <a:rPr lang="th-TH" dirty="0" smtClean="0">
                <a:cs typeface="Angsana New" pitchFamily="18" charset="-34"/>
              </a:rPr>
              <a:t> น้ำมันไก่   น้ำมันดอกทานตะวัน และน้ำมันข้าวโพด</a:t>
            </a:r>
            <a:endParaRPr lang="th-TH" dirty="0" smtClean="0">
              <a:cs typeface="Angsana New" pitchFamily="18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1167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A0CB8C-68F3-498C-AA87-CB92CEF3EF18}" type="slidenum">
              <a:rPr lang="en-US" smtClean="0"/>
              <a:pPr/>
              <a:t>79</a:t>
            </a:fld>
            <a:endParaRPr 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000099"/>
                </a:solidFill>
                <a:cs typeface="Angsana New" pitchFamily="18" charset="-34"/>
              </a:rPr>
              <a:t>ขั้นตอนการใช้สารโพ</a:t>
            </a:r>
            <a:r>
              <a:rPr lang="th-TH" b="1" dirty="0" err="1" smtClean="0">
                <a:solidFill>
                  <a:srgbClr val="000099"/>
                </a:solidFill>
                <a:cs typeface="Angsana New" pitchFamily="18" charset="-34"/>
              </a:rPr>
              <a:t>ลาร์</a:t>
            </a:r>
            <a:r>
              <a:rPr lang="th-TH" b="1" dirty="0" smtClean="0">
                <a:solidFill>
                  <a:srgbClr val="000099"/>
                </a:solidFill>
                <a:cs typeface="Angsana New" pitchFamily="18" charset="-34"/>
              </a:rPr>
              <a:t>ในน้ำมันทอดซ้ำ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85800" y="1500174"/>
            <a:ext cx="7772400" cy="4595826"/>
          </a:xfrm>
        </p:spPr>
        <p:txBody>
          <a:bodyPr/>
          <a:lstStyle/>
          <a:p>
            <a:pPr marL="363538" indent="-363538">
              <a:buSzPct val="120000"/>
              <a:buNone/>
            </a:pPr>
            <a:r>
              <a:rPr lang="en-US" sz="3600" dirty="0" smtClean="0">
                <a:cs typeface="Angsana New" pitchFamily="18" charset="-34"/>
              </a:rPr>
              <a:t>2. </a:t>
            </a:r>
            <a:r>
              <a:rPr lang="th-TH" sz="3600" dirty="0" smtClean="0">
                <a:cs typeface="Angsana New" pitchFamily="18" charset="-34"/>
              </a:rPr>
              <a:t>ขั้นตอนการทดสอบ</a:t>
            </a: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เติมน้ำยาทดสอบสารโพ</a:t>
            </a:r>
            <a:r>
              <a:rPr lang="th-TH" dirty="0" err="1" smtClean="0">
                <a:cs typeface="Angsana New" pitchFamily="18" charset="-34"/>
              </a:rPr>
              <a:t>ลาร์</a:t>
            </a:r>
            <a:r>
              <a:rPr lang="th-TH" dirty="0" smtClean="0">
                <a:cs typeface="Angsana New" pitchFamily="18" charset="-34"/>
              </a:rPr>
              <a:t> </a:t>
            </a:r>
            <a:endParaRPr lang="th-TH" dirty="0" smtClean="0">
              <a:cs typeface="Angsana New" pitchFamily="18" charset="-34"/>
            </a:endParaRPr>
          </a:p>
          <a:p>
            <a:pPr marL="801688" lvl="1" indent="-258763">
              <a:buSzPct val="90000"/>
              <a:buNone/>
            </a:pPr>
            <a:r>
              <a:rPr lang="th-TH" dirty="0" smtClean="0">
                <a:cs typeface="Angsana New" pitchFamily="18" charset="-34"/>
              </a:rPr>
              <a:t> </a:t>
            </a:r>
            <a:r>
              <a:rPr lang="th-TH" dirty="0" smtClean="0">
                <a:cs typeface="Angsana New" pitchFamily="18" charset="-34"/>
              </a:rPr>
              <a:t>   </a:t>
            </a:r>
            <a:r>
              <a:rPr lang="th-TH" dirty="0" smtClean="0">
                <a:cs typeface="Angsana New" pitchFamily="18" charset="-34"/>
              </a:rPr>
              <a:t>ลงในหลอดทดสอบตัวอย่างจำนวน </a:t>
            </a:r>
            <a:r>
              <a:rPr lang="en-US" dirty="0" smtClean="0">
                <a:cs typeface="Angsana New" pitchFamily="18" charset="-34"/>
              </a:rPr>
              <a:t>4 </a:t>
            </a:r>
            <a:r>
              <a:rPr lang="th-TH" dirty="0" smtClean="0">
                <a:cs typeface="Angsana New" pitchFamily="18" charset="-34"/>
              </a:rPr>
              <a:t>หยด</a:t>
            </a: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เติม</a:t>
            </a:r>
            <a:r>
              <a:rPr lang="th-TH" dirty="0" smtClean="0">
                <a:cs typeface="Angsana New" pitchFamily="18" charset="-34"/>
              </a:rPr>
              <a:t>ตัวอย่างน้ำมันลงในหลอดทดสอบตัวอย่าง </a:t>
            </a:r>
            <a:endParaRPr lang="th-TH" dirty="0" smtClean="0">
              <a:cs typeface="Angsana New" pitchFamily="18" charset="-34"/>
            </a:endParaRPr>
          </a:p>
          <a:p>
            <a:pPr marL="801688" lvl="1" indent="-258763">
              <a:buSzPct val="90000"/>
              <a:buNone/>
            </a:pPr>
            <a:r>
              <a:rPr lang="th-TH" dirty="0" smtClean="0">
                <a:cs typeface="Angsana New" pitchFamily="18" charset="-34"/>
              </a:rPr>
              <a:t> </a:t>
            </a:r>
            <a:r>
              <a:rPr lang="th-TH" dirty="0" smtClean="0">
                <a:cs typeface="Angsana New" pitchFamily="18" charset="-34"/>
              </a:rPr>
              <a:t>    จำนวน </a:t>
            </a:r>
            <a:r>
              <a:rPr lang="en-US" dirty="0" smtClean="0">
                <a:cs typeface="Angsana New" pitchFamily="18" charset="-34"/>
              </a:rPr>
              <a:t>2 </a:t>
            </a:r>
            <a:r>
              <a:rPr lang="th-TH" dirty="0" smtClean="0">
                <a:cs typeface="Angsana New" pitchFamily="18" charset="-34"/>
              </a:rPr>
              <a:t>หยด</a:t>
            </a:r>
          </a:p>
          <a:p>
            <a:pPr marL="801688" lvl="1" indent="-258763">
              <a:buSzPct val="90000"/>
              <a:buNone/>
            </a:pPr>
            <a:endParaRPr lang="th-TH" dirty="0" smtClean="0">
              <a:cs typeface="Angsana New" pitchFamily="18" charset="-34"/>
            </a:endParaRPr>
          </a:p>
          <a:p>
            <a:pPr marL="801688" lvl="1" indent="-258763">
              <a:buSzPct val="90000"/>
              <a:buNone/>
            </a:pPr>
            <a:endParaRPr lang="th-TH" dirty="0" smtClean="0">
              <a:cs typeface="Angsana New" pitchFamily="18" charset="-34"/>
            </a:endParaRPr>
          </a:p>
          <a:p>
            <a:pPr marL="801688" lvl="1" indent="-258763">
              <a:buSzPct val="90000"/>
              <a:buFont typeface="Wingdings" pitchFamily="2" charset="2"/>
              <a:buChar char="¢"/>
            </a:pPr>
            <a:r>
              <a:rPr lang="th-TH" dirty="0" smtClean="0">
                <a:cs typeface="Angsana New" pitchFamily="18" charset="-34"/>
              </a:rPr>
              <a:t>กดปิดฝาหลอดทดสอบตัวอย่างให้</a:t>
            </a:r>
            <a:r>
              <a:rPr lang="th-TH" dirty="0" smtClean="0">
                <a:cs typeface="Angsana New" pitchFamily="18" charset="-34"/>
              </a:rPr>
              <a:t>แน่น  </a:t>
            </a:r>
            <a:r>
              <a:rPr lang="th-TH" dirty="0" smtClean="0">
                <a:cs typeface="Angsana New" pitchFamily="18" charset="-34"/>
              </a:rPr>
              <a:t>เขย่าแนวขวาง </a:t>
            </a:r>
            <a:r>
              <a:rPr lang="en-US" dirty="0" smtClean="0">
                <a:cs typeface="Angsana New" pitchFamily="18" charset="-34"/>
              </a:rPr>
              <a:t>30 </a:t>
            </a:r>
            <a:r>
              <a:rPr lang="th-TH" dirty="0" smtClean="0">
                <a:cs typeface="Angsana New" pitchFamily="18" charset="-34"/>
              </a:rPr>
              <a:t>วินาที แล้วแปลผล</a:t>
            </a:r>
            <a:r>
              <a:rPr lang="th-TH" dirty="0" smtClean="0">
                <a:cs typeface="Angsana New" pitchFamily="18" charset="-34"/>
              </a:rPr>
              <a:t>ทันที</a:t>
            </a:r>
            <a:endParaRPr lang="th-TH" dirty="0" smtClean="0">
              <a:cs typeface="Angsana New" pitchFamily="18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80</a:t>
            </a:fld>
            <a:endParaRPr lang="th-TH"/>
          </a:p>
        </p:txBody>
      </p:sp>
      <p:pic>
        <p:nvPicPr>
          <p:cNvPr id="5" name="รูปภาพ 4" descr="IMG_06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1571612"/>
            <a:ext cx="2363523" cy="1643074"/>
          </a:xfrm>
          <a:prstGeom prst="rect">
            <a:avLst/>
          </a:prstGeom>
        </p:spPr>
      </p:pic>
      <p:pic>
        <p:nvPicPr>
          <p:cNvPr id="6" name="รูปภาพ 5" descr="IMG_06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3643314"/>
            <a:ext cx="2104212" cy="1571636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772400" cy="1143000"/>
          </a:xfrm>
        </p:spPr>
        <p:txBody>
          <a:bodyPr/>
          <a:lstStyle/>
          <a:p>
            <a:r>
              <a:rPr lang="th-TH" sz="4000" b="1" dirty="0" smtClean="0"/>
              <a:t>วิธีการอ่านผลทดสอบชุดทดสอบสารโพ</a:t>
            </a:r>
            <a:r>
              <a:rPr lang="th-TH" sz="4000" b="1" dirty="0" err="1" smtClean="0"/>
              <a:t>ลาร์</a:t>
            </a:r>
            <a:r>
              <a:rPr lang="th-TH" sz="4000" b="1" dirty="0" smtClean="0"/>
              <a:t>ในน้ำมัน</a:t>
            </a:r>
            <a:endParaRPr lang="th-TH" sz="4000" b="1" dirty="0"/>
          </a:p>
        </p:txBody>
      </p:sp>
      <p:pic>
        <p:nvPicPr>
          <p:cNvPr id="5" name="ตัวยึดเนื้อหา 4" descr="IMG_06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214422"/>
            <a:ext cx="4402767" cy="5365873"/>
          </a:xfrm>
        </p:spPr>
      </p:pic>
      <p:sp>
        <p:nvSpPr>
          <p:cNvPr id="6" name="TextBox 5"/>
          <p:cNvSpPr txBox="1"/>
          <p:nvPr/>
        </p:nvSpPr>
        <p:spPr>
          <a:xfrm>
            <a:off x="5072066" y="1214422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สีชมพูเข้ม ค่าโพ</a:t>
            </a:r>
            <a:r>
              <a:rPr lang="th-TH" dirty="0" err="1" smtClean="0"/>
              <a:t>ลาร์</a:t>
            </a:r>
            <a:r>
              <a:rPr lang="th-TH" dirty="0" smtClean="0"/>
              <a:t> </a:t>
            </a:r>
            <a:r>
              <a:rPr lang="en-US" dirty="0" smtClean="0"/>
              <a:t>9 -20 % </a:t>
            </a:r>
            <a:r>
              <a:rPr lang="th-TH" dirty="0" smtClean="0"/>
              <a:t> น้ำมันใช้ได้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5072066" y="2285992"/>
            <a:ext cx="40719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สีชมพูอ่อน ค่าโพ</a:t>
            </a:r>
            <a:r>
              <a:rPr lang="th-TH" dirty="0" err="1" smtClean="0"/>
              <a:t>ลาร์</a:t>
            </a:r>
            <a:r>
              <a:rPr lang="th-TH" dirty="0" smtClean="0"/>
              <a:t>ไม่เกิน </a:t>
            </a:r>
            <a:r>
              <a:rPr lang="en-US" dirty="0" smtClean="0"/>
              <a:t>24% </a:t>
            </a:r>
            <a:r>
              <a:rPr lang="th-TH" dirty="0" smtClean="0"/>
              <a:t> </a:t>
            </a:r>
          </a:p>
          <a:p>
            <a:r>
              <a:rPr lang="th-TH" dirty="0" smtClean="0"/>
              <a:t>น้ำมันยังใช้ได้  แต่ไม่ควรเติมน้ำมันเพิ่ม</a:t>
            </a: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5072066" y="3356430"/>
            <a:ext cx="40719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สีชมพูจางๆ </a:t>
            </a:r>
            <a:r>
              <a:rPr lang="th-TH" dirty="0" smtClean="0"/>
              <a:t>ค่าโพ</a:t>
            </a:r>
            <a:r>
              <a:rPr lang="th-TH" dirty="0" err="1" smtClean="0"/>
              <a:t>ลาร์</a:t>
            </a:r>
            <a:r>
              <a:rPr lang="th-TH" dirty="0" smtClean="0"/>
              <a:t>ไม่เกิน </a:t>
            </a:r>
            <a:r>
              <a:rPr lang="en-US" dirty="0" smtClean="0"/>
              <a:t>25%</a:t>
            </a:r>
            <a:endParaRPr lang="th-TH" dirty="0" smtClean="0"/>
          </a:p>
          <a:p>
            <a:r>
              <a:rPr lang="th-TH" dirty="0" smtClean="0"/>
              <a:t>น้ำมันยังใช้ได้  แต่ไม่ควรเติมน้ำมันเพิ่ม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5099962" y="4511688"/>
            <a:ext cx="40440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สีเหลือง  ค่าโพ</a:t>
            </a:r>
            <a:r>
              <a:rPr lang="th-TH" dirty="0" err="1" smtClean="0"/>
              <a:t>ลาร์</a:t>
            </a:r>
            <a:r>
              <a:rPr lang="th-TH" dirty="0" smtClean="0"/>
              <a:t> </a:t>
            </a:r>
            <a:r>
              <a:rPr lang="th-TH" dirty="0" smtClean="0"/>
              <a:t>ไม่เกิน </a:t>
            </a:r>
            <a:r>
              <a:rPr lang="en-US" dirty="0" smtClean="0"/>
              <a:t>26% </a:t>
            </a:r>
            <a:r>
              <a:rPr lang="th-TH" dirty="0" smtClean="0"/>
              <a:t> </a:t>
            </a:r>
          </a:p>
          <a:p>
            <a:r>
              <a:rPr lang="th-TH" dirty="0" smtClean="0"/>
              <a:t>น้ำมันเสื่อมสภาพแล้ว  ไม่ควรใช้</a:t>
            </a:r>
            <a:endParaRPr lang="th-TH" dirty="0"/>
          </a:p>
        </p:txBody>
      </p:sp>
      <p:sp>
        <p:nvSpPr>
          <p:cNvPr id="10" name="TextBox 9"/>
          <p:cNvSpPr txBox="1"/>
          <p:nvPr/>
        </p:nvSpPr>
        <p:spPr>
          <a:xfrm>
            <a:off x="5142372" y="5556494"/>
            <a:ext cx="40016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สีเหลืองเข้ม </a:t>
            </a:r>
            <a:r>
              <a:rPr lang="th-TH" dirty="0" smtClean="0"/>
              <a:t>ค่าโพ</a:t>
            </a:r>
            <a:r>
              <a:rPr lang="th-TH" dirty="0" err="1" smtClean="0"/>
              <a:t>ลาร์</a:t>
            </a:r>
            <a:r>
              <a:rPr lang="th-TH" dirty="0" smtClean="0"/>
              <a:t> ไม่เกิน </a:t>
            </a:r>
            <a:r>
              <a:rPr lang="en-US" dirty="0" smtClean="0"/>
              <a:t>27% </a:t>
            </a:r>
          </a:p>
          <a:p>
            <a:r>
              <a:rPr lang="th-TH" dirty="0" smtClean="0"/>
              <a:t>น้ำมัน</a:t>
            </a:r>
            <a:r>
              <a:rPr lang="th-TH" dirty="0" smtClean="0"/>
              <a:t>เสื่อมสภาพแล้ว  ไม่ควร</a:t>
            </a:r>
            <a:r>
              <a:rPr lang="th-TH" dirty="0" smtClean="0"/>
              <a:t>ใช้</a:t>
            </a:r>
            <a:endParaRPr lang="th-T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ขั้นตอนการใช้อาหารตรวจเชื้อแบคทีเรีย อ 11</a:t>
            </a:r>
            <a:b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ในการตรวจสอบคุณภาพน้ำบริโภค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การเตรียมอุปกรณ์ในการทดสอบ</a:t>
            </a:r>
          </a:p>
          <a:p>
            <a:pPr marL="514350" indent="-514350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1.1. อาหารตรวจเชื้อโคลิฟอร์มแบคทีเรีย</a:t>
            </a:r>
          </a:p>
          <a:p>
            <a:pPr marL="514350" indent="-514350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1.2. ภาชนะสุ่มเก็บตัวอย่างน้ำ, ถาดวางอุปกรณ์ ,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มีดคัทเตอร์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,      </a:t>
            </a:r>
          </a:p>
          <a:p>
            <a:pPr marL="514350" indent="-514350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 สำลี ,แอลกอฮอล์ ทำความสะอาดให้เรียบร้อยโดยใช้สำลีชุบ   </a:t>
            </a:r>
          </a:p>
          <a:p>
            <a:pPr marL="514350" indent="-514350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 แอลกอฮอล์ 70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%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เช็ดรอบปากก๊อกและล้างภาชนะสุ่มเก็บ</a:t>
            </a:r>
          </a:p>
          <a:p>
            <a:pPr marL="514350" indent="-514350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 ตัวอย่างน้ำให้สะอาด</a:t>
            </a:r>
          </a:p>
          <a:p>
            <a:pPr marL="514350" indent="-514350">
              <a:buNone/>
            </a:pP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marL="514350" indent="-514350"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</a:t>
            </a:r>
          </a:p>
          <a:p>
            <a:pPr marL="514350" indent="-514350">
              <a:buNone/>
            </a:pP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82</a:t>
            </a:fld>
            <a:endParaRPr lang="th-TH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214554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214554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5143512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5143512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5143512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เปิดก๊อกน้ำให้ไหลเต็มที่ประมาณ1นาที เพื่อระบายน้ำที่ค้างท่อทิ้ง</a:t>
            </a:r>
          </a:p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4.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ปรับการไหลของน้ำให้ไหลปานกลางก่อนการสุ่มเก็บตัวอย่างน้ำ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5.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ใช้ภาชนะรองรับตัวอย่างน้ำประมาณครึ่งหนึ่งของความจุ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83</a:t>
            </a:fld>
            <a:endParaRPr lang="th-TH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ขั้นตอนการใช้อาหารตรวจเชื้อแบคทีเรีย อ 11</a:t>
            </a:r>
            <a:b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ในการตรวจสอบคุณภาพน้ำบริโภค</a:t>
            </a:r>
            <a:endParaRPr lang="th-TH" dirty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4000504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4000504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4000504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6.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เปิดแถบพลาสติกรัดขวด และทำความสะอาดบริเวณรอบคอขวดและฝาขวดให้สะอาดอีกครั้งหนึ่งด้วยสำลีชุบแอลกอฮอล์ 70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%</a:t>
            </a:r>
          </a:p>
          <a:p>
            <a:pPr>
              <a:buNone/>
            </a:pP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en-US" sz="18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7.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เปิดฝาขวดด้วยวิธีปราศจากเชื้อ</a:t>
            </a:r>
          </a:p>
          <a:p>
            <a:pPr>
              <a:buNone/>
            </a:pP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84</a:t>
            </a:fld>
            <a:endParaRPr lang="th-TH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ขั้นตอนการใช้อาหารตรวจเชื้อแบคทีเรีย อ 11</a:t>
            </a:r>
            <a:b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ในการตรวจสอบคุณภาพน้ำบริโภค</a:t>
            </a:r>
            <a:endParaRPr lang="th-TH" dirty="0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071810"/>
            <a:ext cx="1208393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071810"/>
            <a:ext cx="12096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4572008"/>
            <a:ext cx="228601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8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4572008"/>
            <a:ext cx="228601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8.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เติมน้ำตัวอย่างจนถึงขีดที่ 4 ของขวด  อย่าให้ภาชนะโดนปากขวด  โดยให้อยู่ห่างจากปากขวดประมาณ 1 เซนติเมตร ขณะเทตัวอย่างน้ำลงขวด</a:t>
            </a:r>
          </a:p>
          <a:p>
            <a:pPr>
              <a:buNone/>
            </a:pPr>
            <a:endParaRPr lang="th-TH" sz="11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9.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ปิดฝาขวดโดยอย่าให้มือสัมผัสโดนที่ปากขวด หมุนขวดเป็นวงกลมเบา ๆ ให้อาหารตรวจเชื้อผสมกับตัวอย่างน้ำให้เข้ากัน </a:t>
            </a:r>
          </a:p>
          <a:p>
            <a:pPr>
              <a:buNone/>
            </a:pP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85</a:t>
            </a:fld>
            <a:endParaRPr lang="th-TH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ขั้นตอนการใช้อาหารตรวจเชื้อแบคทีเรีย อ 11</a:t>
            </a:r>
            <a:b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ในการตรวจสอบคุณภาพน้ำบริโภค</a:t>
            </a:r>
            <a:endParaRPr lang="th-TH" dirty="0"/>
          </a:p>
        </p:txBody>
      </p:sp>
      <p:pic>
        <p:nvPicPr>
          <p:cNvPr id="7" name="Picture 2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4857760"/>
            <a:ext cx="192882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4857760"/>
            <a:ext cx="192882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10.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ตั้งทิ้งไว้ที่อุณหภูมิห้อง (25-40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000" b="1" baseline="30000" dirty="0" smtClean="0">
                <a:latin typeface="TH SarabunPSK" pitchFamily="34" charset="-34"/>
                <a:cs typeface="TH SarabunPSK" pitchFamily="34" charset="-34"/>
                <a:sym typeface="Symbol"/>
              </a:rPr>
              <a:t>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  <a:sym typeface="Symbol"/>
              </a:rPr>
              <a:t>ซ) เป็นเวลา 24 – 48 ชั่วโมง  ตรวจสอบผลโดยเทียบกับแผ่นเทียบ สี อ 11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buNone/>
            </a:pP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86</a:t>
            </a:fld>
            <a:endParaRPr lang="th-TH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ขั้นตอนการใช้อาหารตรวจเชื้อแบคทีเรีย อ 11</a:t>
            </a:r>
            <a:b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ในการตรวจสอบคุณภาพน้ำบริโภค</a:t>
            </a:r>
            <a:endParaRPr lang="th-TH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928934"/>
            <a:ext cx="779439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072066" y="6215082"/>
            <a:ext cx="378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Agency FB" pitchFamily="34" charset="0"/>
              </a:rPr>
              <a:t>+</a:t>
            </a:r>
            <a:endParaRPr lang="th-TH" sz="3200" b="1" dirty="0">
              <a:latin typeface="Agency FB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43636" y="6201811"/>
            <a:ext cx="572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++</a:t>
            </a:r>
            <a:endParaRPr lang="th-TH" sz="3200" b="1" dirty="0">
              <a:latin typeface="Agency FB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77343" y="6215082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+++</a:t>
            </a:r>
            <a:endParaRPr lang="th-TH" sz="3200" b="1" dirty="0">
              <a:latin typeface="Agency FB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64742" y="6215082"/>
            <a:ext cx="311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-</a:t>
            </a:r>
            <a:endParaRPr lang="th-TH" sz="3200" b="1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42910" y="1000108"/>
            <a:ext cx="8101042" cy="5357850"/>
          </a:xfrm>
        </p:spPr>
        <p:txBody>
          <a:bodyPr/>
          <a:lstStyle/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ขวดที่ 1  อาหารเหลวตรวจเชื้อโคลิฟอร์มแบคทีเรียภาคสนาม (อ 11) สีแดงใสปราศจากเชื้อ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ขวดที่ 2  อาหารเหลว (อ 11) หลังเติมน้ำตัวอย่าง (ถึงขีดที่ 4 ของขวด)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ขวดที่ 3  อาหารเหลว (อ 11) หลังเติมน้ำตัวอย่างและบ่มไว้ที่อุณหภูมิห้องเป็นเวลา 24–48 ชม.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ให้ผลลบ (-) อาหารยังคงเป็นสีแดงใส ตัวอย่างน้ำนี้สามารถใช้บริโภคได้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ขวดที่ 4  อาหารเหลว (อ 11) หลังเติมน้ำตัวอย่างและบ่มไว้ที่อุณหภูมิห้องเป็นเวลา 24–48 ชม.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ให้ผลบวก (+) อาหารเปลี่ยนจากสีแดงเป็นสีน้ำตาล หรือน้ำตาลอมส้ม มีความขุ่นและ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แก๊สปุดขึ้นเมื่อเขย่าเบา ๆ  ตัวอย่างน้ำนี้ไม่ควรใช้บริโภค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ขวดที่ 5  อาหารเหลว (อ 11) หลังเติมน้ำตัวอย่างและบ่มไว้ที่อุณหภูมิห้องเป็นเวลา 24–48 ชม.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ให้ผลบวก (++) อาหารเปลี่ยนจากสีแดงเป็นสีส้มหรือสีเหลืองอมส้ม มีความขุ่นและ    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แก๊สปุดขึ้นเมื่อเขย่าเบา ๆ  ตัวอย่างน้ำนี้ไม่ควรใช้บริโภค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ขวดที่ 6  อาหารเหลว (อ 11) หลังเติมน้ำตัวอย่างและบ่มไว้ที่อุณหภูมิห้องเป็นเวลา 24–48 ชม.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ให้ผลบวก (+++) อาหารเปลี่ยนจากสีแดงเป็นสีเหลือง มีความขุ่นและแก๊สปุดขึ้นเมื่อ</a:t>
            </a:r>
          </a:p>
          <a:p>
            <a:pPr>
              <a:buNone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   เขย่าเบา ๆ  ตัวอย่างน้ำนี้ไม่ควรใช้บริโภค</a:t>
            </a:r>
          </a:p>
          <a:p>
            <a:pPr>
              <a:buNone/>
            </a:pPr>
            <a:endParaRPr lang="th-TH" sz="220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85DAB2-0094-4089-99CF-1D1B5181EE4A}" type="slidenum">
              <a:rPr lang="en-US" smtClean="0"/>
              <a:pPr>
                <a:defRPr/>
              </a:pPr>
              <a:t>87</a:t>
            </a:fld>
            <a:endParaRPr lang="th-TH"/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การอ่านผลทดสอบ</a:t>
            </a:r>
            <a:endParaRPr lang="th-TH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24EBA0-8955-4EDE-9A00-870FFE42A154}" type="slidenum">
              <a:rPr lang="en-US" smtClean="0"/>
              <a:pPr/>
              <a:t>88</a:t>
            </a:fld>
            <a:endParaRPr lang="th-TH" smtClean="0"/>
          </a:p>
        </p:txBody>
      </p:sp>
      <p:sp>
        <p:nvSpPr>
          <p:cNvPr id="119811" name="Rectangle 4"/>
          <p:cNvSpPr>
            <a:spLocks noChangeArrowheads="1"/>
          </p:cNvSpPr>
          <p:nvPr/>
        </p:nvSpPr>
        <p:spPr bwMode="auto">
          <a:xfrm>
            <a:off x="827088" y="1428750"/>
            <a:ext cx="7777162" cy="3571875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h-TH" sz="7200" b="1">
                <a:solidFill>
                  <a:srgbClr val="000099"/>
                </a:solidFill>
                <a:cs typeface="Angsana New" pitchFamily="18" charset="-34"/>
              </a:rPr>
              <a:t>ขั้นตอนการใช้ชุดทดสอบ</a:t>
            </a:r>
            <a:br>
              <a:rPr lang="th-TH" sz="7200" b="1">
                <a:solidFill>
                  <a:srgbClr val="000099"/>
                </a:solidFill>
                <a:cs typeface="Angsana New" pitchFamily="18" charset="-34"/>
              </a:rPr>
            </a:br>
            <a:r>
              <a:rPr lang="th-TH" sz="7200" b="1">
                <a:solidFill>
                  <a:srgbClr val="000099"/>
                </a:solidFill>
                <a:cs typeface="Angsana New" pitchFamily="18" charset="-34"/>
              </a:rPr>
              <a:t>ความสะอาดของภาชนะสัมผัสอาหารและมือ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5BF8F6-1E7E-47F7-BB87-837D1E366327}" type="slidenum">
              <a:rPr lang="en-US" smtClean="0"/>
              <a:pPr/>
              <a:t>89</a:t>
            </a:fld>
            <a:endParaRPr lang="th-TH" smtClean="0"/>
          </a:p>
        </p:txBody>
      </p:sp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642938" y="1314450"/>
            <a:ext cx="788987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+mj-lt"/>
              <a:buAutoNum type="arabicPeriod"/>
              <a:defRPr/>
            </a:pPr>
            <a:r>
              <a:rPr lang="th-TH" sz="3200" b="1" dirty="0"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3200" b="1" dirty="0">
                <a:latin typeface="Browallia New" pitchFamily="34" charset="-34"/>
              </a:rPr>
              <a:t>ผู้ตรวจสอบเช็ดมือทั้ง </a:t>
            </a:r>
            <a:r>
              <a:rPr lang="en-US" sz="3200" b="1" dirty="0">
                <a:latin typeface="Browallia New" pitchFamily="34" charset="-34"/>
              </a:rPr>
              <a:t>2 </a:t>
            </a:r>
            <a:r>
              <a:rPr lang="th-TH" sz="3200" b="1" dirty="0">
                <a:latin typeface="Browallia New" pitchFamily="34" charset="-34"/>
              </a:rPr>
              <a:t>ข้างด้วยสำลีชุบแอลกอฮอล์</a:t>
            </a: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+mj-lt"/>
              <a:buAutoNum type="arabicPeriod"/>
              <a:defRPr/>
            </a:pPr>
            <a:endParaRPr lang="th-TH" sz="1800" b="1" dirty="0">
              <a:latin typeface="Browallia New" pitchFamily="34" charset="-34"/>
              <a:cs typeface="Browallia New" pitchFamily="34" charset="-34"/>
            </a:endParaRP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+mj-lt"/>
              <a:buAutoNum type="arabicPeriod"/>
              <a:defRPr/>
            </a:pPr>
            <a:endParaRPr lang="th-TH" sz="1800" b="1" dirty="0">
              <a:latin typeface="Browallia New" pitchFamily="34" charset="-34"/>
              <a:cs typeface="Browallia New" pitchFamily="34" charset="-34"/>
            </a:endParaRP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+mj-lt"/>
              <a:buAutoNum type="arabicPeriod"/>
              <a:defRPr/>
            </a:pPr>
            <a:endParaRPr lang="th-TH" sz="1800" b="1" dirty="0">
              <a:latin typeface="Browallia New" pitchFamily="34" charset="-34"/>
              <a:cs typeface="Browallia New" pitchFamily="34" charset="-34"/>
            </a:endParaRP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+mj-lt"/>
              <a:buAutoNum type="arabicPeriod"/>
              <a:defRPr/>
            </a:pPr>
            <a:endParaRPr lang="th-TH" sz="1800" b="1" dirty="0">
              <a:latin typeface="Browallia New" pitchFamily="34" charset="-34"/>
              <a:cs typeface="Browallia New" pitchFamily="34" charset="-34"/>
            </a:endParaRPr>
          </a:p>
          <a:p>
            <a:pPr marL="514350" indent="-514350">
              <a:spcBef>
                <a:spcPct val="50000"/>
              </a:spcBef>
              <a:buClr>
                <a:srgbClr val="0000FF"/>
              </a:buClr>
              <a:buFont typeface="+mj-lt"/>
              <a:buAutoNum type="arabicPeriod"/>
              <a:defRPr/>
            </a:pPr>
            <a:r>
              <a:rPr lang="th-TH" sz="3200" b="1" dirty="0"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3200" b="1" dirty="0">
                <a:latin typeface="Browallia New" pitchFamily="34" charset="-34"/>
              </a:rPr>
              <a:t>นำไม้พันสำลีจุ่มล</a:t>
            </a:r>
            <a:r>
              <a:rPr lang="th-TH" sz="3200" b="1" dirty="0">
                <a:latin typeface="Browallia New" pitchFamily="34" charset="-34"/>
                <a:cs typeface="Browallia New" pitchFamily="34" charset="-34"/>
              </a:rPr>
              <a:t>งในน้ำยาทดสอบให้หมาด ๆ</a:t>
            </a:r>
            <a:endParaRPr lang="th-TH" sz="3200" b="1" dirty="0">
              <a:latin typeface="Browallia New" pitchFamily="34" charset="-34"/>
            </a:endParaRPr>
          </a:p>
        </p:txBody>
      </p:sp>
      <p:sp>
        <p:nvSpPr>
          <p:cNvPr id="120836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00013"/>
            <a:ext cx="5472112" cy="1143000"/>
          </a:xfrm>
          <a:solidFill>
            <a:srgbClr val="33CCFF"/>
          </a:solidFill>
        </p:spPr>
        <p:txBody>
          <a:bodyPr/>
          <a:lstStyle/>
          <a:p>
            <a:r>
              <a:rPr lang="th-TH" sz="6100" b="1" smtClean="0">
                <a:solidFill>
                  <a:srgbClr val="CC0066"/>
                </a:solidFill>
              </a:rPr>
              <a:t>วิธีการใช้ชุดทดสอบ</a:t>
            </a:r>
          </a:p>
        </p:txBody>
      </p:sp>
      <p:pic>
        <p:nvPicPr>
          <p:cNvPr id="120837" name="รูปภาพ 3" descr="SI2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1857375"/>
            <a:ext cx="29845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8" name="รูปภาพ 4" descr="SI2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4492625"/>
            <a:ext cx="3071813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9CE6A3-431A-4515-9F32-E5DCEBFD3FE0}" type="slidenum">
              <a:rPr lang="en-US" smtClean="0"/>
              <a:pPr/>
              <a:t>90</a:t>
            </a:fld>
            <a:endParaRPr lang="th-TH" smtClean="0"/>
          </a:p>
        </p:txBody>
      </p:sp>
      <p:sp>
        <p:nvSpPr>
          <p:cNvPr id="121859" name="Text Box 2"/>
          <p:cNvSpPr txBox="1">
            <a:spLocks noChangeArrowheads="1"/>
          </p:cNvSpPr>
          <p:nvPr/>
        </p:nvSpPr>
        <p:spPr bwMode="auto">
          <a:xfrm>
            <a:off x="642938" y="19050"/>
            <a:ext cx="792956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Angsana New" pitchFamily="18" charset="-34"/>
              <a:buAutoNum type="arabicPeriod" startAt="3"/>
            </a:pPr>
            <a:r>
              <a:rPr lang="th-TH" sz="3200" b="1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200" b="1">
                <a:latin typeface="Browallia New" pitchFamily="34" charset="-34"/>
              </a:rPr>
              <a:t>นำไม้พันสำลีจากข้อ </a:t>
            </a:r>
            <a:r>
              <a:rPr lang="en-US" sz="3200" b="1">
                <a:latin typeface="Browallia New" pitchFamily="34" charset="-34"/>
              </a:rPr>
              <a:t>2 </a:t>
            </a:r>
            <a:r>
              <a:rPr lang="th-TH" sz="3200" b="1">
                <a:latin typeface="Browallia New" pitchFamily="34" charset="-34"/>
              </a:rPr>
              <a:t>เช็ดภาชนะสัมผัสอาหาร มือ หรืออาหาร (หนึ่งไม้ </a:t>
            </a:r>
            <a:r>
              <a:rPr lang="en-US" sz="3200" b="1">
                <a:latin typeface="Browallia New" pitchFamily="34" charset="-34"/>
              </a:rPr>
              <a:t>/ </a:t>
            </a:r>
            <a:r>
              <a:rPr lang="th-TH" sz="3200" b="1">
                <a:latin typeface="Browallia New" pitchFamily="34" charset="-34"/>
              </a:rPr>
              <a:t>หนึ่งตัวอย่าง) ด้วยวิธีดังนี้</a:t>
            </a:r>
          </a:p>
        </p:txBody>
      </p:sp>
      <p:pic>
        <p:nvPicPr>
          <p:cNvPr id="121860" name="รูปภาพ 5" descr="SI23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7300"/>
            <a:ext cx="327183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1" name="รูปภาพ 6" descr="SI23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114425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2" name="รูปภาพ 7" descr="SI23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30713"/>
            <a:ext cx="3300413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3" name="รูปภาพ 8" descr="SI23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4408488"/>
            <a:ext cx="3429000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4" name="TextBox 10"/>
          <p:cNvSpPr txBox="1">
            <a:spLocks noChangeArrowheads="1"/>
          </p:cNvSpPr>
          <p:nvPr/>
        </p:nvSpPr>
        <p:spPr bwMode="auto">
          <a:xfrm>
            <a:off x="2643188" y="3130550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มือ</a:t>
            </a:r>
          </a:p>
        </p:txBody>
      </p:sp>
      <p:sp>
        <p:nvSpPr>
          <p:cNvPr id="121865" name="TextBox 11"/>
          <p:cNvSpPr txBox="1">
            <a:spLocks noChangeArrowheads="1"/>
          </p:cNvSpPr>
          <p:nvPr/>
        </p:nvSpPr>
        <p:spPr bwMode="auto">
          <a:xfrm>
            <a:off x="5715000" y="3071813"/>
            <a:ext cx="785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แก้ว</a:t>
            </a:r>
          </a:p>
        </p:txBody>
      </p:sp>
      <p:sp>
        <p:nvSpPr>
          <p:cNvPr id="121866" name="TextBox 12"/>
          <p:cNvSpPr txBox="1">
            <a:spLocks noChangeArrowheads="1"/>
          </p:cNvSpPr>
          <p:nvPr/>
        </p:nvSpPr>
        <p:spPr bwMode="auto">
          <a:xfrm>
            <a:off x="2571750" y="4429125"/>
            <a:ext cx="714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จาน</a:t>
            </a:r>
          </a:p>
        </p:txBody>
      </p:sp>
      <p:sp>
        <p:nvSpPr>
          <p:cNvPr id="121867" name="TextBox 13"/>
          <p:cNvSpPr txBox="1">
            <a:spLocks noChangeArrowheads="1"/>
          </p:cNvSpPr>
          <p:nvPr/>
        </p:nvSpPr>
        <p:spPr bwMode="auto">
          <a:xfrm>
            <a:off x="5715000" y="4395788"/>
            <a:ext cx="928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อาหาร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642938" y="1727200"/>
            <a:ext cx="792956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Angsana New" pitchFamily="18" charset="-34"/>
              <a:buAutoNum type="arabicPeriod" startAt="3"/>
            </a:pPr>
            <a:r>
              <a:rPr lang="th-TH" sz="3200" b="1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200" b="1">
                <a:latin typeface="Browallia New" pitchFamily="34" charset="-34"/>
              </a:rPr>
              <a:t>นำไม้พันสำลีจากข้อ </a:t>
            </a:r>
            <a:r>
              <a:rPr lang="en-US" sz="3200" b="1">
                <a:latin typeface="Browallia New" pitchFamily="34" charset="-34"/>
              </a:rPr>
              <a:t>2 </a:t>
            </a:r>
            <a:r>
              <a:rPr lang="th-TH" sz="3200" b="1">
                <a:latin typeface="Browallia New" pitchFamily="34" charset="-34"/>
              </a:rPr>
              <a:t>เช็ดภาชนะสัมผัสอาหาร มือ หรืออาหาร (หนึ่งไม้ </a:t>
            </a:r>
            <a:r>
              <a:rPr lang="en-US" sz="3200" b="1">
                <a:latin typeface="Browallia New" pitchFamily="34" charset="-34"/>
              </a:rPr>
              <a:t>/ </a:t>
            </a:r>
            <a:r>
              <a:rPr lang="th-TH" sz="3200" b="1">
                <a:latin typeface="Browallia New" pitchFamily="34" charset="-34"/>
              </a:rPr>
              <a:t>หนึ่งตัวอย่าง) ด้วยวิธีดังนี้</a:t>
            </a:r>
          </a:p>
        </p:txBody>
      </p:sp>
      <p:pic>
        <p:nvPicPr>
          <p:cNvPr id="122883" name="รูปภาพ 2" descr="SI23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065463"/>
            <a:ext cx="43084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4" name="TextBox 6"/>
          <p:cNvSpPr txBox="1">
            <a:spLocks noChangeArrowheads="1"/>
          </p:cNvSpPr>
          <p:nvPr/>
        </p:nvSpPr>
        <p:spPr bwMode="auto">
          <a:xfrm>
            <a:off x="4357688" y="3071813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มือ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43500" y="3000375"/>
            <a:ext cx="371475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6"/>
                </a:solidFill>
                <a:cs typeface="Angsana New" pitchFamily="18" charset="-34"/>
              </a:rPr>
              <a:t>3.1 </a:t>
            </a:r>
            <a:r>
              <a:rPr lang="th-TH" sz="3200" b="1" dirty="0">
                <a:solidFill>
                  <a:schemeClr val="accent6"/>
                </a:solidFill>
                <a:cs typeface="Angsana New" pitchFamily="18" charset="-34"/>
              </a:rPr>
              <a:t>มือผู้บริการอาหาร  </a:t>
            </a:r>
          </a:p>
          <a:p>
            <a:pPr>
              <a:defRPr/>
            </a:pPr>
            <a:r>
              <a:rPr lang="th-TH" sz="3200" dirty="0">
                <a:cs typeface="Angsana New" pitchFamily="18" charset="-34"/>
              </a:rPr>
              <a:t>หงายฝ่ามือขึ้นเช็ดรอบนิ้วจากปลายนิ้วถึงข้อที่ </a:t>
            </a:r>
            <a:r>
              <a:rPr lang="en-US" sz="3200" dirty="0">
                <a:cs typeface="Angsana New" pitchFamily="18" charset="-34"/>
              </a:rPr>
              <a:t>2 </a:t>
            </a:r>
            <a:r>
              <a:rPr lang="th-TH" sz="3200" dirty="0">
                <a:cs typeface="Angsana New" pitchFamily="18" charset="-34"/>
              </a:rPr>
              <a:t>ส่วนหัวแม่มือเช็ดถึงข้อที่ </a:t>
            </a:r>
            <a:r>
              <a:rPr lang="en-US" sz="3200" dirty="0">
                <a:cs typeface="Angsana New" pitchFamily="18" charset="-34"/>
              </a:rPr>
              <a:t>1</a:t>
            </a:r>
            <a:endParaRPr lang="th-TH" sz="3200" dirty="0">
              <a:cs typeface="Angsana New" pitchFamily="18" charset="-34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79613" y="100013"/>
            <a:ext cx="5472112" cy="1143000"/>
          </a:xfrm>
          <a:prstGeom prst="rect">
            <a:avLst/>
          </a:prstGeom>
          <a:solidFill>
            <a:srgbClr val="33CCFF"/>
          </a:solidFill>
        </p:spPr>
        <p:txBody>
          <a:bodyPr/>
          <a:lstStyle/>
          <a:p>
            <a:pPr algn="ctr">
              <a:defRPr/>
            </a:pPr>
            <a:r>
              <a:rPr lang="th-TH" sz="6100" b="1" kern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วิธีการใช้ชุดทดสอบ</a:t>
            </a:r>
            <a:endParaRPr lang="th-TH" sz="6100" b="1" kern="0" dirty="0">
              <a:solidFill>
                <a:srgbClr val="CC0066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642938" y="1727200"/>
            <a:ext cx="792956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Angsana New" pitchFamily="18" charset="-34"/>
              <a:buAutoNum type="arabicPeriod" startAt="3"/>
            </a:pPr>
            <a:r>
              <a:rPr lang="th-TH" sz="3200" b="1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200" b="1">
                <a:latin typeface="Browallia New" pitchFamily="34" charset="-34"/>
              </a:rPr>
              <a:t>นำไม้พันสำลีจากข้อ </a:t>
            </a:r>
            <a:r>
              <a:rPr lang="en-US" sz="3200" b="1">
                <a:latin typeface="Browallia New" pitchFamily="34" charset="-34"/>
              </a:rPr>
              <a:t>2 </a:t>
            </a:r>
            <a:r>
              <a:rPr lang="th-TH" sz="3200" b="1">
                <a:latin typeface="Browallia New" pitchFamily="34" charset="-34"/>
              </a:rPr>
              <a:t>เช็ดภาชนะสัมผัสอาหาร มือ หรืออาหาร (หนึ่งไม้ </a:t>
            </a:r>
            <a:r>
              <a:rPr lang="en-US" sz="3200" b="1">
                <a:latin typeface="Browallia New" pitchFamily="34" charset="-34"/>
              </a:rPr>
              <a:t>/ </a:t>
            </a:r>
            <a:r>
              <a:rPr lang="th-TH" sz="3200" b="1">
                <a:latin typeface="Browallia New" pitchFamily="34" charset="-34"/>
              </a:rPr>
              <a:t>หนึ่งตัวอย่าง) ด้วยวิธีดังนี้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0688" y="2930525"/>
            <a:ext cx="335756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6"/>
                </a:solidFill>
                <a:cs typeface="Angsana New" pitchFamily="18" charset="-34"/>
              </a:rPr>
              <a:t>3.2 </a:t>
            </a:r>
            <a:r>
              <a:rPr lang="th-TH" sz="3200" b="1" dirty="0">
                <a:solidFill>
                  <a:schemeClr val="accent6"/>
                </a:solidFill>
                <a:cs typeface="Angsana New" pitchFamily="18" charset="-34"/>
              </a:rPr>
              <a:t>แก้วน้ำ  </a:t>
            </a:r>
          </a:p>
          <a:p>
            <a:pPr>
              <a:defRPr/>
            </a:pPr>
            <a:r>
              <a:rPr lang="th-TH" sz="3200" dirty="0">
                <a:cs typeface="Angsana New" pitchFamily="18" charset="-34"/>
              </a:rPr>
              <a:t>เช็ดจากขอบบนลงมา ครึ่งนิ้วทั้งภายนอกและภายใน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79613" y="100013"/>
            <a:ext cx="5472112" cy="1143000"/>
          </a:xfrm>
          <a:prstGeom prst="rect">
            <a:avLst/>
          </a:prstGeom>
          <a:solidFill>
            <a:srgbClr val="33CCFF"/>
          </a:solidFill>
        </p:spPr>
        <p:txBody>
          <a:bodyPr/>
          <a:lstStyle/>
          <a:p>
            <a:pPr algn="ctr">
              <a:defRPr/>
            </a:pPr>
            <a:r>
              <a:rPr lang="th-TH" sz="6100" b="1" kern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วิธีการใช้ชุดทดสอบ</a:t>
            </a:r>
            <a:endParaRPr lang="th-TH" sz="6100" b="1" kern="0" dirty="0">
              <a:solidFill>
                <a:srgbClr val="CC00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3909" name="รูปภาพ 7" descr="SI23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000375"/>
            <a:ext cx="4643437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10" name="TextBox 8"/>
          <p:cNvSpPr txBox="1">
            <a:spLocks noChangeArrowheads="1"/>
          </p:cNvSpPr>
          <p:nvPr/>
        </p:nvSpPr>
        <p:spPr bwMode="auto">
          <a:xfrm>
            <a:off x="4500563" y="3000375"/>
            <a:ext cx="785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แก้ว</a:t>
            </a:r>
          </a:p>
        </p:txBody>
      </p:sp>
    </p:spTree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642938" y="1727200"/>
            <a:ext cx="792956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Angsana New" pitchFamily="18" charset="-34"/>
              <a:buAutoNum type="arabicPeriod" startAt="3"/>
            </a:pPr>
            <a:r>
              <a:rPr lang="th-TH" sz="3200" b="1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200" b="1">
                <a:latin typeface="Browallia New" pitchFamily="34" charset="-34"/>
              </a:rPr>
              <a:t>นำไม้พันสำลีจากข้อ </a:t>
            </a:r>
            <a:r>
              <a:rPr lang="en-US" sz="3200" b="1">
                <a:latin typeface="Browallia New" pitchFamily="34" charset="-34"/>
              </a:rPr>
              <a:t>2 </a:t>
            </a:r>
            <a:r>
              <a:rPr lang="th-TH" sz="3200" b="1">
                <a:latin typeface="Browallia New" pitchFamily="34" charset="-34"/>
              </a:rPr>
              <a:t>เช็ดภาชนะสัมผัสอาหาร มือ หรืออาหาร (หนึ่งไม้ </a:t>
            </a:r>
            <a:r>
              <a:rPr lang="en-US" sz="3200" b="1">
                <a:latin typeface="Browallia New" pitchFamily="34" charset="-34"/>
              </a:rPr>
              <a:t>/ </a:t>
            </a:r>
            <a:r>
              <a:rPr lang="th-TH" sz="3200" b="1">
                <a:latin typeface="Browallia New" pitchFamily="34" charset="-34"/>
              </a:rPr>
              <a:t>หนึ่งตัวอย่าง) ด้วยวิธีดังนี้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6313" y="3000375"/>
            <a:ext cx="414337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6"/>
                </a:solidFill>
                <a:cs typeface="Angsana New" pitchFamily="18" charset="-34"/>
              </a:rPr>
              <a:t>3.3 </a:t>
            </a:r>
            <a:r>
              <a:rPr lang="th-TH" sz="3200" b="1" dirty="0">
                <a:solidFill>
                  <a:schemeClr val="accent6"/>
                </a:solidFill>
                <a:cs typeface="Angsana New" pitchFamily="18" charset="-34"/>
              </a:rPr>
              <a:t>จาน ชาม เขียง</a:t>
            </a:r>
          </a:p>
          <a:p>
            <a:pPr>
              <a:defRPr/>
            </a:pPr>
            <a:r>
              <a:rPr lang="th-TH" sz="3200" dirty="0">
                <a:cs typeface="Angsana New" pitchFamily="18" charset="-34"/>
              </a:rPr>
              <a:t>เช็ดกลางภาชนะด้านในให้ได้พื้นที่สี่เหลี่ยมขนาด </a:t>
            </a:r>
            <a:r>
              <a:rPr lang="en-US" sz="3200" dirty="0">
                <a:cs typeface="Angsana New" pitchFamily="18" charset="-34"/>
              </a:rPr>
              <a:t>2 X 2 </a:t>
            </a:r>
            <a:r>
              <a:rPr lang="th-TH" sz="3200" dirty="0">
                <a:cs typeface="Angsana New" pitchFamily="18" charset="-34"/>
              </a:rPr>
              <a:t>ตารางนิ้ว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071688" y="0"/>
            <a:ext cx="5472112" cy="1143000"/>
          </a:xfrm>
          <a:prstGeom prst="rect">
            <a:avLst/>
          </a:prstGeom>
          <a:solidFill>
            <a:srgbClr val="33CCFF"/>
          </a:solidFill>
        </p:spPr>
        <p:txBody>
          <a:bodyPr/>
          <a:lstStyle/>
          <a:p>
            <a:pPr algn="ctr">
              <a:defRPr/>
            </a:pPr>
            <a:r>
              <a:rPr lang="th-TH" sz="6100" b="1" kern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วิธีการใช้ชุดทดสอบ</a:t>
            </a:r>
            <a:endParaRPr lang="th-TH" sz="6100" b="1" kern="0" dirty="0">
              <a:solidFill>
                <a:srgbClr val="CC00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4933" name="รูปภาพ 7" descr="SI23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3000375"/>
            <a:ext cx="417671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4" name="TextBox 8"/>
          <p:cNvSpPr txBox="1">
            <a:spLocks noChangeArrowheads="1"/>
          </p:cNvSpPr>
          <p:nvPr/>
        </p:nvSpPr>
        <p:spPr bwMode="auto">
          <a:xfrm>
            <a:off x="4000500" y="3000375"/>
            <a:ext cx="714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จาน</a:t>
            </a:r>
          </a:p>
        </p:txBody>
      </p:sp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642938" y="1727200"/>
            <a:ext cx="792956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Angsana New" pitchFamily="18" charset="-34"/>
              <a:buAutoNum type="arabicPeriod" startAt="3"/>
            </a:pPr>
            <a:r>
              <a:rPr lang="th-TH" sz="3200" b="1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200" b="1">
                <a:latin typeface="Browallia New" pitchFamily="34" charset="-34"/>
              </a:rPr>
              <a:t>นำไม้พันสำลีจากข้อ </a:t>
            </a:r>
            <a:r>
              <a:rPr lang="en-US" sz="3200" b="1">
                <a:latin typeface="Browallia New" pitchFamily="34" charset="-34"/>
              </a:rPr>
              <a:t>2 </a:t>
            </a:r>
            <a:r>
              <a:rPr lang="th-TH" sz="3200" b="1">
                <a:latin typeface="Browallia New" pitchFamily="34" charset="-34"/>
              </a:rPr>
              <a:t>เช็ดภาชนะสัมผัสอาหาร มือ หรืออาหาร (หนึ่งไม้ </a:t>
            </a:r>
            <a:r>
              <a:rPr lang="en-US" sz="3200" b="1">
                <a:latin typeface="Browallia New" pitchFamily="34" charset="-34"/>
              </a:rPr>
              <a:t>/ </a:t>
            </a:r>
            <a:r>
              <a:rPr lang="th-TH" sz="3200" b="1">
                <a:latin typeface="Browallia New" pitchFamily="34" charset="-34"/>
              </a:rPr>
              <a:t>หนึ่งตัวอย่าง) ด้วยวิธีดังนี้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625" y="3071813"/>
            <a:ext cx="3571875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6"/>
                </a:solidFill>
                <a:cs typeface="Angsana New" pitchFamily="18" charset="-34"/>
              </a:rPr>
              <a:t>3.4 </a:t>
            </a:r>
            <a:r>
              <a:rPr lang="th-TH" sz="3200" b="1" dirty="0">
                <a:solidFill>
                  <a:schemeClr val="accent6"/>
                </a:solidFill>
                <a:cs typeface="Angsana New" pitchFamily="18" charset="-34"/>
              </a:rPr>
              <a:t>อาหาร  </a:t>
            </a:r>
          </a:p>
          <a:p>
            <a:pPr>
              <a:defRPr/>
            </a:pPr>
            <a:r>
              <a:rPr lang="th-TH" sz="3200" dirty="0">
                <a:cs typeface="Angsana New" pitchFamily="18" charset="-34"/>
              </a:rPr>
              <a:t>ป้ายอาหารบางส่วน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79613" y="100013"/>
            <a:ext cx="5472112" cy="1143000"/>
          </a:xfrm>
          <a:prstGeom prst="rect">
            <a:avLst/>
          </a:prstGeom>
          <a:solidFill>
            <a:srgbClr val="33CCFF"/>
          </a:solidFill>
        </p:spPr>
        <p:txBody>
          <a:bodyPr/>
          <a:lstStyle/>
          <a:p>
            <a:pPr algn="ctr">
              <a:defRPr/>
            </a:pPr>
            <a:r>
              <a:rPr lang="th-TH" sz="6100" b="1" kern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วิธีการใช้ชุดทดสอบ</a:t>
            </a:r>
            <a:endParaRPr lang="th-TH" sz="6100" b="1" kern="0" dirty="0">
              <a:solidFill>
                <a:srgbClr val="CC00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5957" name="รูปภาพ 7" descr="SI23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000375"/>
            <a:ext cx="41989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8" name="TextBox 8"/>
          <p:cNvSpPr txBox="1">
            <a:spLocks noChangeArrowheads="1"/>
          </p:cNvSpPr>
          <p:nvPr/>
        </p:nvSpPr>
        <p:spPr bwMode="auto">
          <a:xfrm>
            <a:off x="3929063" y="5429250"/>
            <a:ext cx="928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อาหาร</a:t>
            </a:r>
          </a:p>
        </p:txBody>
      </p:sp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642938" y="1500188"/>
            <a:ext cx="7929562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  <a:buFont typeface="Angsana New" pitchFamily="18" charset="-34"/>
              <a:buAutoNum type="arabicPeriod" startAt="4"/>
            </a:pPr>
            <a:r>
              <a:rPr lang="th-TH" sz="3200" b="1">
                <a:latin typeface="Browallia New" pitchFamily="34" charset="-34"/>
                <a:cs typeface="Browallia New" pitchFamily="34" charset="-34"/>
              </a:rPr>
              <a:t>ใส่ไม้พันสำลีลงในขวดน้ำยาทดสอบแล้วหักไม้ให้สูงไม่เกินปากขวด  ปิดฝาให้สนิท  ตั้งทิ้งไว้ที่อุณหภูมิห้องนาน </a:t>
            </a:r>
            <a:r>
              <a:rPr lang="en-US" sz="3200" b="1">
                <a:latin typeface="Browallia New" pitchFamily="34" charset="-34"/>
                <a:cs typeface="Browallia New" pitchFamily="34" charset="-34"/>
              </a:rPr>
              <a:t>3 </a:t>
            </a:r>
            <a:r>
              <a:rPr lang="th-TH" sz="3200" b="1">
                <a:latin typeface="Browallia New" pitchFamily="34" charset="-34"/>
                <a:cs typeface="Browallia New" pitchFamily="34" charset="-34"/>
              </a:rPr>
              <a:t>วัน</a:t>
            </a:r>
            <a:endParaRPr lang="th-TH" sz="3200" b="1">
              <a:latin typeface="Browallia New" pitchFamily="34" charset="-34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79613" y="100013"/>
            <a:ext cx="5472112" cy="1143000"/>
          </a:xfrm>
          <a:prstGeom prst="rect">
            <a:avLst/>
          </a:prstGeom>
          <a:solidFill>
            <a:srgbClr val="33CCFF"/>
          </a:solidFill>
        </p:spPr>
        <p:txBody>
          <a:bodyPr/>
          <a:lstStyle/>
          <a:p>
            <a:pPr algn="ctr">
              <a:defRPr/>
            </a:pPr>
            <a:r>
              <a:rPr lang="th-TH" sz="6100" b="1" kern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วิธีการใช้ชุดทดสอบ</a:t>
            </a:r>
            <a:endParaRPr lang="th-TH" sz="6100" b="1" kern="0" dirty="0">
              <a:solidFill>
                <a:srgbClr val="CC00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6980" name="รูปภาพ 6" descr="SI2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2773363"/>
            <a:ext cx="4518025" cy="332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585788" y="1127125"/>
            <a:ext cx="7929562" cy="6588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th-TH" sz="3200" b="1">
                <a:latin typeface="Browallia New" pitchFamily="34" charset="-34"/>
              </a:rPr>
              <a:t>การประเมินผล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979613" y="100013"/>
            <a:ext cx="5472112" cy="971550"/>
          </a:xfrm>
          <a:prstGeom prst="rect">
            <a:avLst/>
          </a:prstGeom>
          <a:solidFill>
            <a:srgbClr val="33CCFF"/>
          </a:solidFill>
        </p:spPr>
        <p:txBody>
          <a:bodyPr/>
          <a:lstStyle/>
          <a:p>
            <a:pPr algn="ctr">
              <a:defRPr/>
            </a:pPr>
            <a:r>
              <a:rPr lang="th-TH" sz="6100" b="1" kern="0" dirty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วิธีการใช้ชุดทดสอบ</a:t>
            </a:r>
          </a:p>
        </p:txBody>
      </p:sp>
      <p:sp>
        <p:nvSpPr>
          <p:cNvPr id="128004" name="TextBox 8"/>
          <p:cNvSpPr txBox="1">
            <a:spLocks noChangeArrowheads="1"/>
          </p:cNvSpPr>
          <p:nvPr/>
        </p:nvSpPr>
        <p:spPr bwMode="auto">
          <a:xfrm>
            <a:off x="942975" y="1714500"/>
            <a:ext cx="7358063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ตัดสินผลโดยดูลักษณะของน้ำยาในขวดทดสอบ</a:t>
            </a:r>
          </a:p>
          <a:p>
            <a:r>
              <a:rPr lang="th-TH" sz="3200" b="1"/>
              <a:t>ระดับ </a:t>
            </a:r>
            <a:r>
              <a:rPr lang="en-US" sz="3200" b="1"/>
              <a:t> C  </a:t>
            </a:r>
            <a:r>
              <a:rPr lang="th-TH" sz="3200" b="1"/>
              <a:t> ไม่มีตะกอนดำ</a:t>
            </a:r>
          </a:p>
          <a:p>
            <a:r>
              <a:rPr lang="th-TH" sz="3200" b="1"/>
              <a:t>ระดับ </a:t>
            </a:r>
            <a:r>
              <a:rPr lang="en-US" sz="3200" b="1"/>
              <a:t>+1    </a:t>
            </a:r>
            <a:r>
              <a:rPr lang="th-TH" sz="3200" b="1"/>
              <a:t>มีตะกอนดำที่ปลายสำลี</a:t>
            </a:r>
          </a:p>
          <a:p>
            <a:r>
              <a:rPr lang="th-TH" sz="3200" b="1"/>
              <a:t>ระดับ </a:t>
            </a:r>
            <a:r>
              <a:rPr lang="en-US" sz="3200" b="1"/>
              <a:t>+2    </a:t>
            </a:r>
            <a:r>
              <a:rPr lang="th-TH" sz="3200" b="1"/>
              <a:t>มีสีดำกระจายทั่วขวด  แต่ยังมองเห็นสำลี</a:t>
            </a:r>
          </a:p>
          <a:p>
            <a:r>
              <a:rPr lang="th-TH" sz="3200" b="1"/>
              <a:t>ระดับ </a:t>
            </a:r>
            <a:r>
              <a:rPr lang="en-US" sz="3200" b="1"/>
              <a:t>+3    </a:t>
            </a:r>
            <a:r>
              <a:rPr lang="th-TH" sz="3200" b="1"/>
              <a:t>มีสีดำเข้ม  มองไม่เห็นสำลี</a:t>
            </a:r>
          </a:p>
        </p:txBody>
      </p:sp>
      <p:sp>
        <p:nvSpPr>
          <p:cNvPr id="128005" name="Text Box 2"/>
          <p:cNvSpPr txBox="1">
            <a:spLocks noChangeArrowheads="1"/>
          </p:cNvSpPr>
          <p:nvPr/>
        </p:nvSpPr>
        <p:spPr bwMode="auto">
          <a:xfrm>
            <a:off x="514350" y="4110038"/>
            <a:ext cx="7929563" cy="658812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20000"/>
              </a:lnSpc>
              <a:spcBef>
                <a:spcPct val="50000"/>
              </a:spcBef>
              <a:buClr>
                <a:srgbClr val="0000FF"/>
              </a:buClr>
            </a:pPr>
            <a:r>
              <a:rPr lang="th-TH" sz="3200" b="1">
                <a:latin typeface="Browallia New" pitchFamily="34" charset="-34"/>
              </a:rPr>
              <a:t>การสรุปผล</a:t>
            </a:r>
          </a:p>
        </p:txBody>
      </p:sp>
      <p:sp>
        <p:nvSpPr>
          <p:cNvPr id="128006" name="Text Box 2"/>
          <p:cNvSpPr txBox="1">
            <a:spLocks noChangeArrowheads="1"/>
          </p:cNvSpPr>
          <p:nvPr/>
        </p:nvSpPr>
        <p:spPr bwMode="auto">
          <a:xfrm>
            <a:off x="871538" y="4681538"/>
            <a:ext cx="792956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buClr>
                <a:srgbClr val="0000FF"/>
              </a:buClr>
            </a:pPr>
            <a:r>
              <a:rPr lang="th-TH" sz="3200" b="1">
                <a:latin typeface="Browallia New" pitchFamily="34" charset="-34"/>
              </a:rPr>
              <a:t>ภาชนะและมือไม่สะอาด ถ้าได้ผลระดับ </a:t>
            </a:r>
            <a:r>
              <a:rPr lang="en-US" sz="3200" b="1">
                <a:latin typeface="Browallia New" pitchFamily="34" charset="-34"/>
              </a:rPr>
              <a:t>+1 </a:t>
            </a:r>
            <a:r>
              <a:rPr lang="th-TH" sz="3200" b="1">
                <a:latin typeface="Browallia New" pitchFamily="34" charset="-34"/>
              </a:rPr>
              <a:t>ถึง </a:t>
            </a:r>
            <a:r>
              <a:rPr lang="en-US" sz="3200" b="1">
                <a:latin typeface="Browallia New" pitchFamily="34" charset="-34"/>
              </a:rPr>
              <a:t>+3</a:t>
            </a:r>
          </a:p>
          <a:p>
            <a:pPr marL="266700" indent="-266700">
              <a:buClr>
                <a:srgbClr val="0000FF"/>
              </a:buClr>
            </a:pPr>
            <a:r>
              <a:rPr lang="th-TH" sz="3200" b="1">
                <a:latin typeface="Browallia New" pitchFamily="34" charset="-34"/>
              </a:rPr>
              <a:t>อาหารไม่สะอาด  ถ้าได้ผลระดับ </a:t>
            </a:r>
            <a:r>
              <a:rPr lang="en-US" sz="3200" b="1">
                <a:latin typeface="Browallia New" pitchFamily="34" charset="-34"/>
              </a:rPr>
              <a:t>+3</a:t>
            </a:r>
          </a:p>
        </p:txBody>
      </p:sp>
      <p:sp>
        <p:nvSpPr>
          <p:cNvPr id="128007" name="Text Box 2"/>
          <p:cNvSpPr txBox="1">
            <a:spLocks noChangeArrowheads="1"/>
          </p:cNvSpPr>
          <p:nvPr/>
        </p:nvSpPr>
        <p:spPr bwMode="auto">
          <a:xfrm>
            <a:off x="514350" y="5680075"/>
            <a:ext cx="7929563" cy="1077913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FF"/>
              </a:buClr>
            </a:pPr>
            <a:r>
              <a:rPr lang="th-TH" sz="3200" b="1">
                <a:latin typeface="Browallia New" pitchFamily="34" charset="-34"/>
              </a:rPr>
              <a:t>หมายเหตุ  ถ้าเกิดตะกอนดำระดับ </a:t>
            </a:r>
            <a:r>
              <a:rPr lang="en-US" sz="3200" b="1">
                <a:latin typeface="Browallia New" pitchFamily="34" charset="-34"/>
              </a:rPr>
              <a:t>+3 </a:t>
            </a:r>
            <a:r>
              <a:rPr lang="th-TH" sz="3200" b="1">
                <a:latin typeface="Browallia New" pitchFamily="34" charset="-34"/>
              </a:rPr>
              <a:t>หลังทดสอบ </a:t>
            </a:r>
            <a:r>
              <a:rPr lang="en-US" sz="3200" b="1">
                <a:latin typeface="Browallia New" pitchFamily="34" charset="-34"/>
              </a:rPr>
              <a:t>1-2 </a:t>
            </a:r>
            <a:r>
              <a:rPr lang="th-TH" sz="3200" b="1">
                <a:latin typeface="Browallia New" pitchFamily="34" charset="-34"/>
              </a:rPr>
              <a:t>วัน ให้สรุปผลได้เลยโดยไม่ต้องรอครบ </a:t>
            </a:r>
            <a:r>
              <a:rPr lang="en-US" sz="3200" b="1">
                <a:latin typeface="Browallia New" pitchFamily="34" charset="-34"/>
              </a:rPr>
              <a:t>3 </a:t>
            </a:r>
            <a:r>
              <a:rPr lang="th-TH" sz="3200" b="1">
                <a:latin typeface="Browallia New" pitchFamily="34" charset="-34"/>
              </a:rPr>
              <a:t>วัน</a:t>
            </a:r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50C83D-3DBC-4270-9322-EB70626004A7}" type="slidenum">
              <a:rPr lang="en-US" smtClean="0"/>
              <a:pPr/>
              <a:t>97</a:t>
            </a:fld>
            <a:endParaRPr lang="th-TH" smtClean="0"/>
          </a:p>
        </p:txBody>
      </p:sp>
      <p:pic>
        <p:nvPicPr>
          <p:cNvPr id="71683" name="Picture 2" descr="E0EE3DA7-4BE0-4760-85FA-83CE71AC80D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5A34D6-FFF3-41FA-B9AB-C73C343AE0D3}" type="slidenum">
              <a:rPr lang="en-US" smtClean="0"/>
              <a:pPr/>
              <a:t>98</a:t>
            </a:fld>
            <a:endParaRPr lang="th-TH" smtClean="0"/>
          </a:p>
        </p:txBody>
      </p:sp>
      <p:pic>
        <p:nvPicPr>
          <p:cNvPr id="72707" name="Content Placeholder 4" descr="cleanhand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8788" y="477838"/>
            <a:ext cx="7643812" cy="6340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1389F7-BB71-4A01-BBA6-F343042B3CFE}" type="slidenum">
              <a:rPr lang="en-US" smtClean="0"/>
              <a:pPr/>
              <a:t>99</a:t>
            </a:fld>
            <a:endParaRPr lang="th-TH" smtClean="0"/>
          </a:p>
        </p:txBody>
      </p:sp>
      <p:pic>
        <p:nvPicPr>
          <p:cNvPr id="73731" name="Picture 4" descr="mspo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58750"/>
            <a:ext cx="6516688" cy="648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4D18E4-A4B2-40F8-815B-30FED4D1C1C1}" type="slidenum">
              <a:rPr lang="en-US" smtClean="0"/>
              <a:pPr/>
              <a:t>100</a:t>
            </a:fld>
            <a:endParaRPr lang="th-TH" smtClean="0"/>
          </a:p>
        </p:txBody>
      </p:sp>
      <p:cxnSp>
        <p:nvCxnSpPr>
          <p:cNvPr id="9" name="Elbow Connector 8"/>
          <p:cNvCxnSpPr/>
          <p:nvPr/>
        </p:nvCxnSpPr>
        <p:spPr>
          <a:xfrm>
            <a:off x="714375" y="641350"/>
            <a:ext cx="4714875" cy="4049713"/>
          </a:xfrm>
          <a:prstGeom prst="bentConnector3">
            <a:avLst>
              <a:gd name="adj1" fmla="val -196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606550" y="4678363"/>
            <a:ext cx="7143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463800" y="4678363"/>
            <a:ext cx="7143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3322638" y="4676775"/>
            <a:ext cx="7143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135438" y="4691063"/>
            <a:ext cx="7143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948238" y="4708525"/>
            <a:ext cx="7143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-1004887" y="3232150"/>
            <a:ext cx="4535488" cy="1587"/>
          </a:xfrm>
          <a:prstGeom prst="line">
            <a:avLst/>
          </a:prstGeom>
          <a:ln>
            <a:solidFill>
              <a:srgbClr val="66FF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733550" y="3232150"/>
            <a:ext cx="4535488" cy="1588"/>
          </a:xfrm>
          <a:prstGeom prst="line">
            <a:avLst/>
          </a:prstGeom>
          <a:ln>
            <a:solidFill>
              <a:srgbClr val="66FF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2589213" y="3232150"/>
            <a:ext cx="4535488" cy="1587"/>
          </a:xfrm>
          <a:prstGeom prst="line">
            <a:avLst/>
          </a:prstGeom>
          <a:ln>
            <a:solidFill>
              <a:srgbClr val="66FF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4" name="TextBox 28"/>
          <p:cNvSpPr txBox="1">
            <a:spLocks noChangeArrowheads="1"/>
          </p:cNvSpPr>
          <p:nvPr/>
        </p:nvSpPr>
        <p:spPr bwMode="auto">
          <a:xfrm>
            <a:off x="1071563" y="5626100"/>
            <a:ext cx="4286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</a:t>
            </a:r>
            <a:endParaRPr lang="th-TH"/>
          </a:p>
        </p:txBody>
      </p:sp>
      <p:sp>
        <p:nvSpPr>
          <p:cNvPr id="74765" name="TextBox 29"/>
          <p:cNvSpPr txBox="1">
            <a:spLocks noChangeArrowheads="1"/>
          </p:cNvSpPr>
          <p:nvPr/>
        </p:nvSpPr>
        <p:spPr bwMode="auto">
          <a:xfrm>
            <a:off x="3786188" y="5626100"/>
            <a:ext cx="4286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  <a:endParaRPr lang="th-TH"/>
          </a:p>
        </p:txBody>
      </p:sp>
      <p:sp>
        <p:nvSpPr>
          <p:cNvPr id="74766" name="TextBox 30"/>
          <p:cNvSpPr txBox="1">
            <a:spLocks noChangeArrowheads="1"/>
          </p:cNvSpPr>
          <p:nvPr/>
        </p:nvSpPr>
        <p:spPr bwMode="auto">
          <a:xfrm>
            <a:off x="4714875" y="5626100"/>
            <a:ext cx="4286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endParaRPr lang="th-TH"/>
          </a:p>
        </p:txBody>
      </p:sp>
      <p:sp>
        <p:nvSpPr>
          <p:cNvPr id="74767" name="TextBox 31"/>
          <p:cNvSpPr txBox="1">
            <a:spLocks noChangeArrowheads="1"/>
          </p:cNvSpPr>
          <p:nvPr/>
        </p:nvSpPr>
        <p:spPr bwMode="auto">
          <a:xfrm>
            <a:off x="1519238" y="5046663"/>
            <a:ext cx="4286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10</a:t>
            </a:r>
            <a:endParaRPr lang="th-TH" sz="1400"/>
          </a:p>
        </p:txBody>
      </p:sp>
      <p:sp>
        <p:nvSpPr>
          <p:cNvPr id="74768" name="TextBox 32"/>
          <p:cNvSpPr txBox="1">
            <a:spLocks noChangeArrowheads="1"/>
          </p:cNvSpPr>
          <p:nvPr/>
        </p:nvSpPr>
        <p:spPr bwMode="auto">
          <a:xfrm>
            <a:off x="2389188" y="5059363"/>
            <a:ext cx="4286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20</a:t>
            </a:r>
            <a:endParaRPr lang="th-TH" sz="1400"/>
          </a:p>
        </p:txBody>
      </p:sp>
      <p:sp>
        <p:nvSpPr>
          <p:cNvPr id="74769" name="TextBox 33"/>
          <p:cNvSpPr txBox="1">
            <a:spLocks noChangeArrowheads="1"/>
          </p:cNvSpPr>
          <p:nvPr/>
        </p:nvSpPr>
        <p:spPr bwMode="auto">
          <a:xfrm>
            <a:off x="3246438" y="5100638"/>
            <a:ext cx="4191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30</a:t>
            </a:r>
            <a:endParaRPr lang="th-TH" sz="1400"/>
          </a:p>
        </p:txBody>
      </p:sp>
      <p:sp>
        <p:nvSpPr>
          <p:cNvPr id="74770" name="TextBox 34"/>
          <p:cNvSpPr txBox="1">
            <a:spLocks noChangeArrowheads="1"/>
          </p:cNvSpPr>
          <p:nvPr/>
        </p:nvSpPr>
        <p:spPr bwMode="auto">
          <a:xfrm>
            <a:off x="4027488" y="5121275"/>
            <a:ext cx="4191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40</a:t>
            </a:r>
            <a:endParaRPr lang="th-TH" sz="1400"/>
          </a:p>
        </p:txBody>
      </p:sp>
      <p:sp>
        <p:nvSpPr>
          <p:cNvPr id="74771" name="TextBox 35"/>
          <p:cNvSpPr txBox="1">
            <a:spLocks noChangeArrowheads="1"/>
          </p:cNvSpPr>
          <p:nvPr/>
        </p:nvSpPr>
        <p:spPr bwMode="auto">
          <a:xfrm>
            <a:off x="4835525" y="5118100"/>
            <a:ext cx="4191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50</a:t>
            </a:r>
            <a:endParaRPr lang="th-TH" sz="1400"/>
          </a:p>
        </p:txBody>
      </p:sp>
      <p:sp>
        <p:nvSpPr>
          <p:cNvPr id="40" name="Freeform 39"/>
          <p:cNvSpPr/>
          <p:nvPr/>
        </p:nvSpPr>
        <p:spPr>
          <a:xfrm>
            <a:off x="1266825" y="1227138"/>
            <a:ext cx="3576638" cy="3521075"/>
          </a:xfrm>
          <a:custGeom>
            <a:avLst/>
            <a:gdLst>
              <a:gd name="connsiteX0" fmla="*/ 0 w 3576918"/>
              <a:gd name="connsiteY0" fmla="*/ 3897406 h 3910853"/>
              <a:gd name="connsiteX1" fmla="*/ 1922930 w 3576918"/>
              <a:gd name="connsiteY1" fmla="*/ 1745876 h 3910853"/>
              <a:gd name="connsiteX2" fmla="*/ 2837330 w 3576918"/>
              <a:gd name="connsiteY2" fmla="*/ 360829 h 3910853"/>
              <a:gd name="connsiteX3" fmla="*/ 3576918 w 3576918"/>
              <a:gd name="connsiteY3" fmla="*/ 3910853 h 391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6918" h="3910853">
                <a:moveTo>
                  <a:pt x="0" y="3897406"/>
                </a:moveTo>
                <a:cubicBezTo>
                  <a:pt x="725021" y="3116356"/>
                  <a:pt x="1450042" y="2335306"/>
                  <a:pt x="1922930" y="1745876"/>
                </a:cubicBezTo>
                <a:cubicBezTo>
                  <a:pt x="2395818" y="1156447"/>
                  <a:pt x="2561665" y="0"/>
                  <a:pt x="2837330" y="360829"/>
                </a:cubicBezTo>
                <a:cubicBezTo>
                  <a:pt x="3112995" y="721659"/>
                  <a:pt x="3344956" y="2316256"/>
                  <a:pt x="3576918" y="391085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4773" name="TextBox 48"/>
          <p:cNvSpPr txBox="1">
            <a:spLocks noChangeArrowheads="1"/>
          </p:cNvSpPr>
          <p:nvPr/>
        </p:nvSpPr>
        <p:spPr bwMode="auto">
          <a:xfrm>
            <a:off x="357188" y="1214438"/>
            <a:ext cx="285750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Growthrate</a:t>
            </a:r>
            <a:endParaRPr lang="th-TH"/>
          </a:p>
        </p:txBody>
      </p:sp>
      <p:sp>
        <p:nvSpPr>
          <p:cNvPr id="74774" name="TextBox 49"/>
          <p:cNvSpPr txBox="1">
            <a:spLocks noChangeArrowheads="1"/>
          </p:cNvSpPr>
          <p:nvPr/>
        </p:nvSpPr>
        <p:spPr bwMode="auto">
          <a:xfrm>
            <a:off x="4286248" y="4857760"/>
            <a:ext cx="12858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Temp (</a:t>
            </a:r>
            <a:r>
              <a:rPr lang="en-US" sz="2000" dirty="0">
                <a:sym typeface="Symbol" pitchFamily="18" charset="2"/>
              </a:rPr>
              <a:t></a:t>
            </a:r>
            <a:r>
              <a:rPr lang="en-US" sz="2000" dirty="0"/>
              <a:t>C)</a:t>
            </a:r>
            <a:endParaRPr lang="th-TH" sz="2000" dirty="0"/>
          </a:p>
        </p:txBody>
      </p:sp>
      <p:sp>
        <p:nvSpPr>
          <p:cNvPr id="74775" name="TextBox 22"/>
          <p:cNvSpPr txBox="1">
            <a:spLocks noChangeArrowheads="1"/>
          </p:cNvSpPr>
          <p:nvPr/>
        </p:nvSpPr>
        <p:spPr bwMode="auto">
          <a:xfrm>
            <a:off x="357188" y="285750"/>
            <a:ext cx="4929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/>
              <a:t>อัตราการเจริญเติบโตของเชื้อจุลินทรีย์</a:t>
            </a:r>
          </a:p>
        </p:txBody>
      </p:sp>
      <p:sp>
        <p:nvSpPr>
          <p:cNvPr id="74776" name="TextBox 4"/>
          <p:cNvSpPr txBox="1">
            <a:spLocks noChangeArrowheads="1"/>
          </p:cNvSpPr>
          <p:nvPr/>
        </p:nvSpPr>
        <p:spPr bwMode="auto">
          <a:xfrm>
            <a:off x="5572132" y="285728"/>
            <a:ext cx="335756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จาก 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A 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ไป 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B 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แสดงการเพิ่มขึ้นของอัตราการเจริญเติบโต ซึ่งก็คล้ายคลึงกับอัตราการเร่งปฏิกิริยาของของเอ็นไซม์ ซึ่งอัตราจะเป็น 2 เท่าของทุก ๆ 10 </a:t>
            </a:r>
            <a:r>
              <a:rPr lang="th-TH" sz="2400" b="1" baseline="30000" dirty="0">
                <a:solidFill>
                  <a:srgbClr val="002060"/>
                </a:solidFill>
                <a:cs typeface="Angsana New" pitchFamily="18" charset="-34"/>
              </a:rPr>
              <a:t>๐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C 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ที่เพิ่มขึ้น และที่ 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B 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เป็นจุดที่อัตราการเจริญเติบโตขึ้นถึงจุดสูงสุดและ</a:t>
            </a:r>
            <a:r>
              <a:rPr lang="th-TH" sz="1800" b="1" dirty="0">
                <a:solidFill>
                  <a:srgbClr val="002060"/>
                </a:solidFill>
                <a:cs typeface="Angsana New" pitchFamily="18" charset="-34"/>
              </a:rPr>
              <a:t>หลัง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จากนั้นจะเริ่มลดลงเมื่ออุณหภูมิเพิ่ม</a:t>
            </a:r>
            <a:r>
              <a:rPr lang="th-TH" sz="2400" b="1" dirty="0" err="1">
                <a:solidFill>
                  <a:srgbClr val="002060"/>
                </a:solidFill>
                <a:cs typeface="Angsana New" pitchFamily="18" charset="-34"/>
              </a:rPr>
              <a:t>ขี้น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 </a:t>
            </a:r>
          </a:p>
          <a:p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อุณหภูมิที่เหมาะสมของ </a:t>
            </a:r>
            <a:r>
              <a:rPr lang="en-US" sz="2400" b="1" i="1" dirty="0" err="1">
                <a:solidFill>
                  <a:srgbClr val="002060"/>
                </a:solidFill>
                <a:cs typeface="Angsana New" pitchFamily="18" charset="-34"/>
              </a:rPr>
              <a:t>E.Coli</a:t>
            </a:r>
            <a:r>
              <a:rPr lang="en-US" sz="2400" b="1" i="1" dirty="0">
                <a:solidFill>
                  <a:srgbClr val="002060"/>
                </a:solidFill>
                <a:cs typeface="Angsana New" pitchFamily="18" charset="-34"/>
              </a:rPr>
              <a:t> </a:t>
            </a:r>
            <a:endParaRPr lang="en-US" sz="2400" b="1" dirty="0">
              <a:solidFill>
                <a:srgbClr val="002060"/>
              </a:solidFill>
              <a:cs typeface="Angsana New" pitchFamily="18" charset="-34"/>
            </a:endParaRPr>
          </a:p>
          <a:p>
            <a:pPr lvl="1"/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minimum : 8 </a:t>
            </a:r>
            <a:r>
              <a:rPr lang="th-TH" sz="2400" b="1" baseline="30000" dirty="0">
                <a:solidFill>
                  <a:srgbClr val="002060"/>
                </a:solidFill>
                <a:cs typeface="Angsana New" pitchFamily="18" charset="-34"/>
              </a:rPr>
              <a:t>๐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C </a:t>
            </a:r>
          </a:p>
          <a:p>
            <a:pPr lvl="1"/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optimum : 37 </a:t>
            </a:r>
            <a:r>
              <a:rPr lang="th-TH" sz="2400" b="1" baseline="30000" dirty="0">
                <a:solidFill>
                  <a:srgbClr val="002060"/>
                </a:solidFill>
                <a:cs typeface="Angsana New" pitchFamily="18" charset="-34"/>
              </a:rPr>
              <a:t>๐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C </a:t>
            </a:r>
          </a:p>
          <a:p>
            <a:pPr lvl="1"/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maximum : 47 </a:t>
            </a:r>
            <a:r>
              <a:rPr lang="th-TH" sz="2400" b="1" baseline="30000" dirty="0">
                <a:solidFill>
                  <a:srgbClr val="002060"/>
                </a:solidFill>
                <a:cs typeface="Angsana New" pitchFamily="18" charset="-34"/>
              </a:rPr>
              <a:t>๐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C   </a:t>
            </a:r>
          </a:p>
          <a:p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อย่างไรก็ตามจุลินท</a:t>
            </a:r>
            <a:r>
              <a:rPr lang="th-TH" sz="2400" b="1" dirty="0" err="1">
                <a:solidFill>
                  <a:srgbClr val="002060"/>
                </a:solidFill>
                <a:cs typeface="Angsana New" pitchFamily="18" charset="-34"/>
              </a:rPr>
              <a:t>รีย์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บางชนิด 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optimum 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ของมันจะกว้างมาก เช่น </a:t>
            </a:r>
            <a:r>
              <a:rPr lang="en-US" sz="2400" b="1" i="1" dirty="0">
                <a:solidFill>
                  <a:srgbClr val="002060"/>
                </a:solidFill>
                <a:cs typeface="Angsana New" pitchFamily="18" charset="-34"/>
              </a:rPr>
              <a:t>Clostridium </a:t>
            </a:r>
            <a:r>
              <a:rPr lang="en-US" sz="2400" b="1" i="1" dirty="0" err="1">
                <a:solidFill>
                  <a:srgbClr val="002060"/>
                </a:solidFill>
                <a:cs typeface="Angsana New" pitchFamily="18" charset="-34"/>
              </a:rPr>
              <a:t>perfringens</a:t>
            </a:r>
            <a:r>
              <a:rPr lang="en-US" sz="2400" b="1" i="1" dirty="0">
                <a:solidFill>
                  <a:srgbClr val="002060"/>
                </a:solidFill>
                <a:cs typeface="Angsana New" pitchFamily="18" charset="-34"/>
              </a:rPr>
              <a:t> </a:t>
            </a:r>
            <a:r>
              <a:rPr lang="th-TH" sz="2400" b="1" dirty="0">
                <a:solidFill>
                  <a:srgbClr val="002060"/>
                </a:solidFill>
                <a:cs typeface="Angsana New" pitchFamily="18" charset="-34"/>
              </a:rPr>
              <a:t>จะอยู่ในช่วง 37 - 45 </a:t>
            </a:r>
            <a:r>
              <a:rPr lang="th-TH" sz="2400" b="1" baseline="30000" dirty="0">
                <a:solidFill>
                  <a:srgbClr val="002060"/>
                </a:solidFill>
                <a:cs typeface="Angsana New" pitchFamily="18" charset="-34"/>
              </a:rPr>
              <a:t>๐</a:t>
            </a:r>
            <a:r>
              <a:rPr lang="en-US" sz="2400" b="1" dirty="0">
                <a:solidFill>
                  <a:srgbClr val="002060"/>
                </a:solidFill>
                <a:cs typeface="Angsana New" pitchFamily="18" charset="-34"/>
              </a:rPr>
              <a:t>C</a:t>
            </a:r>
            <a:endParaRPr lang="th-TH" sz="2400" b="1" dirty="0">
              <a:solidFill>
                <a:srgbClr val="002060"/>
              </a:solidFill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F649D5-BE87-45BF-ADF2-A80B9E64BB8A}" type="slidenum">
              <a:rPr lang="en-US" smtClean="0"/>
              <a:pPr/>
              <a:t>101</a:t>
            </a:fld>
            <a:endParaRPr lang="th-TH" smtClean="0"/>
          </a:p>
        </p:txBody>
      </p:sp>
      <p:pic>
        <p:nvPicPr>
          <p:cNvPr id="75779" name="Picture 1" descr="laglog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33375"/>
            <a:ext cx="6715125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Content Placeholder 3" descr="ecoli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2688" y="357188"/>
            <a:ext cx="49053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1747F38-8D1A-441C-8B7E-0DFA93E7236E}" type="slidenum">
              <a:rPr lang="en-US" smtClean="0"/>
              <a:pPr/>
              <a:t>102</a:t>
            </a:fld>
            <a:endParaRPr lang="th-TH" smtClean="0"/>
          </a:p>
        </p:txBody>
      </p:sp>
      <p:pic>
        <p:nvPicPr>
          <p:cNvPr id="20502" name="Picture 22" descr="D:\Food &amp; Drink\1one\FOOD43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663950"/>
            <a:ext cx="35814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4" descr="D:\Food &amp; Drink\1one\FOOD006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9200" y="0"/>
            <a:ext cx="28448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5" name="WordArt 15"/>
          <p:cNvSpPr>
            <a:spLocks noChangeArrowheads="1" noChangeShapeType="1" noTextEdit="1"/>
          </p:cNvSpPr>
          <p:nvPr/>
        </p:nvSpPr>
        <p:spPr bwMode="auto">
          <a:xfrm>
            <a:off x="152400" y="182563"/>
            <a:ext cx="5334000" cy="24844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3736"/>
              </a:avLst>
            </a:prstTxWarp>
          </a:bodyPr>
          <a:lstStyle/>
          <a:p>
            <a:pPr algn="ctr"/>
            <a:r>
              <a:rPr lang="en-US" sz="3600" b="1" kern="10">
                <a:ln w="9525" cap="sq">
                  <a:solidFill>
                    <a:srgbClr val="660066"/>
                  </a:solidFill>
                  <a:miter lim="800000"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66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Browallia New"/>
                <a:cs typeface="Browallia New"/>
              </a:rPr>
              <a:t>ARE YOU HUNGRY ?</a:t>
            </a:r>
            <a:endParaRPr lang="th-TH" sz="3600" b="1" kern="10">
              <a:ln w="9525" cap="sq">
                <a:solidFill>
                  <a:srgbClr val="660066"/>
                </a:solidFill>
                <a:miter lim="800000"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66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Browallia New"/>
              <a:cs typeface="Browallia New"/>
            </a:endParaRPr>
          </a:p>
        </p:txBody>
      </p:sp>
      <p:sp>
        <p:nvSpPr>
          <p:cNvPr id="20496" name="WordArt 16"/>
          <p:cNvSpPr>
            <a:spLocks noChangeArrowheads="1" noChangeShapeType="1" noTextEdit="1"/>
          </p:cNvSpPr>
          <p:nvPr/>
        </p:nvSpPr>
        <p:spPr bwMode="auto">
          <a:xfrm>
            <a:off x="685800" y="1954213"/>
            <a:ext cx="4648200" cy="21605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4324"/>
              </a:avLst>
            </a:prstTxWarp>
          </a:bodyPr>
          <a:lstStyle/>
          <a:p>
            <a:pPr algn="ctr"/>
            <a:r>
              <a:rPr lang="en-US" sz="3600" b="1" kern="10">
                <a:ln w="9525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0000CC"/>
                    </a:gs>
                    <a:gs pos="100000">
                      <a:srgbClr val="00CCFF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Browallia New"/>
                <a:cs typeface="Browallia New"/>
              </a:rPr>
              <a:t>i'm so hungry .</a:t>
            </a:r>
            <a:endParaRPr lang="th-TH" sz="3600" b="1" kern="10">
              <a:ln w="952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gradFill rotWithShape="1">
                <a:gsLst>
                  <a:gs pos="0">
                    <a:srgbClr val="0000CC"/>
                  </a:gs>
                  <a:gs pos="100000">
                    <a:srgbClr val="00CCFF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Browallia New"/>
              <a:cs typeface="Browallia New"/>
            </a:endParaRPr>
          </a:p>
        </p:txBody>
      </p:sp>
      <p:pic>
        <p:nvPicPr>
          <p:cNvPr id="20498" name="Picture 18" descr="D:\Food &amp; Drink\1one\FOOD54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505200"/>
            <a:ext cx="3527425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9" name="Picture 19" descr="D:\Food &amp; Drink\1one\FOOD547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3505200"/>
            <a:ext cx="2262188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0" name="Picture 20" descr="D:\Food &amp; Drink\1one\FOOD541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14800"/>
            <a:ext cx="223996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3" name="Picture 23" descr="D:\Food &amp; Drink\1one\FOOD026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56463" y="4953000"/>
            <a:ext cx="1887537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4" name="Picture 24" descr="D:\Food &amp; Drink\1one\FOOD029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7488" y="838200"/>
            <a:ext cx="11795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5" grpId="0" animBg="1"/>
      <p:bldP spid="20496" grpId="0" animBg="1"/>
    </p:bldLst>
  </p:timing>
</p:sld>
</file>

<file path=ppt/theme/theme1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การออกแบบเริ่มต้น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3861</Words>
  <Application>Microsoft Office PowerPoint</Application>
  <PresentationFormat>นำเสนอทางหน้าจอ (4:3)</PresentationFormat>
  <Paragraphs>500</Paragraphs>
  <Slides>102</Slides>
  <Notes>2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102</vt:i4>
      </vt:variant>
    </vt:vector>
  </HeadingPairs>
  <TitlesOfParts>
    <vt:vector size="103" baseType="lpstr">
      <vt:lpstr>การออกแบบเริ่มต้น</vt:lpstr>
      <vt:lpstr>ภาพนิ่ง 1</vt:lpstr>
      <vt:lpstr>สารปนเปื้อนในอาหาร คืออะไร..?</vt:lpstr>
      <vt:lpstr>การปนเปื้อน</vt:lpstr>
      <vt:lpstr>การปนเปื้อนทางเคมี</vt:lpstr>
      <vt:lpstr>สารบอแรกซ์</vt:lpstr>
      <vt:lpstr>สารบอแรกซ์</vt:lpstr>
      <vt:lpstr>อันตรายต่อสุขภาพร่างกาย</vt:lpstr>
      <vt:lpstr>อาหารที่มักตรวจพบว่ามีบอแรกซ์</vt:lpstr>
      <vt:lpstr>สารกันรา</vt:lpstr>
      <vt:lpstr>ภาพนิ่ง 10</vt:lpstr>
      <vt:lpstr>สารกันรา</vt:lpstr>
      <vt:lpstr>อาหารที่มักตรวจพบว่ามีสารกันรา</vt:lpstr>
      <vt:lpstr>สารฟอกขาว</vt:lpstr>
      <vt:lpstr>ภาพนิ่ง 14</vt:lpstr>
      <vt:lpstr>ภาพนิ่ง 15</vt:lpstr>
      <vt:lpstr>ฟอร์มาลิน</vt:lpstr>
      <vt:lpstr>อันตรายต่อสุขภาพร่างกาย</vt:lpstr>
      <vt:lpstr>ผลกระทบต่อสุขภาพ</vt:lpstr>
      <vt:lpstr>ฟอร์มาลิน</vt:lpstr>
      <vt:lpstr>อาหารที่มักตรวจพบฟอร์มาลิน</vt:lpstr>
      <vt:lpstr>ภาพนิ่ง 21</vt:lpstr>
      <vt:lpstr>ภาพนิ่ง 22</vt:lpstr>
      <vt:lpstr>สารเร่งเนื้อแดง</vt:lpstr>
      <vt:lpstr>สารเร่งเนื้อแดง</vt:lpstr>
      <vt:lpstr>น้ำมันทอดซ้ำเสื่อมสภาพ</vt:lpstr>
      <vt:lpstr>น้ำมันทอดซ้ำเสื่อมสภาพ</vt:lpstr>
      <vt:lpstr>ลักษณะของน้ำมันทอดซ้ำเสื่อมสภาพ</vt:lpstr>
      <vt:lpstr>ความเป็นพิษของน้ำมันทอดซ้ำเสื่อมสภาพ</vt:lpstr>
      <vt:lpstr>คำแนะนำการใช้น้ำมันทอดอาหาร</vt:lpstr>
      <vt:lpstr>คำแนะนำการใช้น้ำมันทอดอาหาร</vt:lpstr>
      <vt:lpstr>น้ำมันที่ใช้แล้วนำไปผลิตไบโอดีเซล</vt:lpstr>
      <vt:lpstr>สารเคมีกำจัดศัตรูพืชหรือยาฆ่าแมลง</vt:lpstr>
      <vt:lpstr>สารเคมีกำจัดศัตรูพืชหรือยาฆ่าแมลง</vt:lpstr>
      <vt:lpstr>อันตรายต่อสุขภาพร่างกาย</vt:lpstr>
      <vt:lpstr>วิธีการล้างผัก/ผลไม้ ลดสารพิษตกค้าง</vt:lpstr>
      <vt:lpstr>วิธีการล้างผัก/ผลไม้ ลดสารพิษตกค้าง (ต่อ)</vt:lpstr>
      <vt:lpstr>วิธีการล้างผัก/ผลไม้ ลดสารพิษตกค้าง (ต่อ)</vt:lpstr>
      <vt:lpstr>แอฟลาทอกซิน</vt:lpstr>
      <vt:lpstr>ความเป็นพิษของแอฟลาทอกซิน</vt:lpstr>
      <vt:lpstr>ภาพนิ่ง 40</vt:lpstr>
      <vt:lpstr>ขั้นตอนการใช้ชุดทดสอบ บอแรกซ์</vt:lpstr>
      <vt:lpstr>ภาพนิ่ง 42</vt:lpstr>
      <vt:lpstr>ชื่อสารเคมี</vt:lpstr>
      <vt:lpstr>ภาพนิ่ง 44</vt:lpstr>
      <vt:lpstr>ภาพนิ่ง 45</vt:lpstr>
      <vt:lpstr>ภาพนิ่ง 46</vt:lpstr>
      <vt:lpstr>4.  จุ่มกระดาษขมิ้น  ให้เปียกครึ่งแผ่น</vt:lpstr>
      <vt:lpstr>5.  วางกระดาษขมิ้นบนจานกระเบื้องหรือแผ่นกระจก</vt:lpstr>
      <vt:lpstr>การอ่านผล</vt:lpstr>
      <vt:lpstr>ภาพนิ่ง 50</vt:lpstr>
      <vt:lpstr>ภาพนิ่ง 51</vt:lpstr>
      <vt:lpstr>ชื่อสารเคมี</vt:lpstr>
      <vt:lpstr>ภาพนิ่ง 53</vt:lpstr>
      <vt:lpstr>ภาพนิ่ง 54</vt:lpstr>
      <vt:lpstr>ภาพนิ่ง 55</vt:lpstr>
      <vt:lpstr>ภาพนิ่ง 56</vt:lpstr>
      <vt:lpstr>ภาพนิ่ง 57</vt:lpstr>
      <vt:lpstr>ภาพมุมบน  เมื่อค่อยๆหยดน้ำยาทดสอบทีละหยด</vt:lpstr>
      <vt:lpstr>ภาพนิ่ง 59</vt:lpstr>
      <vt:lpstr>ภาพนิ่ง 60</vt:lpstr>
      <vt:lpstr>ภาพนิ่ง 61</vt:lpstr>
      <vt:lpstr>1.  เทตัวอย่างของเหลว ลงในถ้วยยา  5   มิลลิลิตร </vt:lpstr>
      <vt:lpstr>2. ตัวอย่างเป็นของแข็ง</vt:lpstr>
      <vt:lpstr>   3.หยดน้ำยาในขวดหยด  จำนวน  1 – 3 หยด           แล้วเขย่าให้เข้ากัน   </vt:lpstr>
      <vt:lpstr>สารละลายเป็น   สีเทา – ดำ    มีสารฟอกขาว ประเภทโซเดียมไฮโดรซัลไฟต์เจือปน</vt:lpstr>
      <vt:lpstr>สารละลายเป็น  สีเขียว    มีสารฟอกขาวที่อนุญาตให้ใช้</vt:lpstr>
      <vt:lpstr>สารละลายเป็นสีฟ้าอ่อน    ไม่มีสารฟอกขาว</vt:lpstr>
      <vt:lpstr>ระดับสีในการทดสอบหาโซเดียมซัลไฟต์</vt:lpstr>
      <vt:lpstr>ภาพนิ่ง 69</vt:lpstr>
      <vt:lpstr>ภาพนิ่ง 70</vt:lpstr>
      <vt:lpstr>ชื่อสารเคมี</vt:lpstr>
      <vt:lpstr>ตัวอย่างเป็นของเหลว   </vt:lpstr>
      <vt:lpstr>ตัวอย่างเป็นของแข็ง   </vt:lpstr>
      <vt:lpstr>วิธีการใช้ชุดทดสอบ</vt:lpstr>
      <vt:lpstr>ภาพนิ่ง 75</vt:lpstr>
      <vt:lpstr>การอ่านผล</vt:lpstr>
      <vt:lpstr>ภาพนิ่ง 77</vt:lpstr>
      <vt:lpstr>ภาพนิ่ง 78</vt:lpstr>
      <vt:lpstr>ขั้นตอนการใช้สารโพลาร์ในน้ำมันทอดซ้ำ</vt:lpstr>
      <vt:lpstr>ขั้นตอนการใช้สารโพลาร์ในน้ำมันทอดซ้ำ</vt:lpstr>
      <vt:lpstr>วิธีการอ่านผลทดสอบชุดทดสอบสารโพลาร์ในน้ำมัน</vt:lpstr>
      <vt:lpstr>ขั้นตอนการใช้อาหารตรวจเชื้อแบคทีเรีย อ 11 ในการตรวจสอบคุณภาพน้ำบริโภค</vt:lpstr>
      <vt:lpstr>ขั้นตอนการใช้อาหารตรวจเชื้อแบคทีเรีย อ 11 ในการตรวจสอบคุณภาพน้ำบริโภค</vt:lpstr>
      <vt:lpstr>ขั้นตอนการใช้อาหารตรวจเชื้อแบคทีเรีย อ 11 ในการตรวจสอบคุณภาพน้ำบริโภค</vt:lpstr>
      <vt:lpstr>ขั้นตอนการใช้อาหารตรวจเชื้อแบคทีเรีย อ 11 ในการตรวจสอบคุณภาพน้ำบริโภค</vt:lpstr>
      <vt:lpstr>ขั้นตอนการใช้อาหารตรวจเชื้อแบคทีเรีย อ 11 ในการตรวจสอบคุณภาพน้ำบริโภค</vt:lpstr>
      <vt:lpstr>การอ่านผลทดสอบ</vt:lpstr>
      <vt:lpstr>ภาพนิ่ง 88</vt:lpstr>
      <vt:lpstr>วิธีการใช้ชุดทดสอบ</vt:lpstr>
      <vt:lpstr>ภาพนิ่ง 90</vt:lpstr>
      <vt:lpstr>ภาพนิ่ง 91</vt:lpstr>
      <vt:lpstr>ภาพนิ่ง 92</vt:lpstr>
      <vt:lpstr>ภาพนิ่ง 93</vt:lpstr>
      <vt:lpstr>ภาพนิ่ง 94</vt:lpstr>
      <vt:lpstr>ภาพนิ่ง 95</vt:lpstr>
      <vt:lpstr>ภาพนิ่ง 96</vt:lpstr>
      <vt:lpstr>ภาพนิ่ง 97</vt:lpstr>
      <vt:lpstr>ภาพนิ่ง 98</vt:lpstr>
      <vt:lpstr>ภาพนิ่ง 99</vt:lpstr>
      <vt:lpstr>ภาพนิ่ง 100</vt:lpstr>
      <vt:lpstr>ภาพนิ่ง 101</vt:lpstr>
      <vt:lpstr>ภาพนิ่ง 102</vt:lpstr>
    </vt:vector>
  </TitlesOfParts>
  <Company>Unknown 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การตรวจวิเคราะห์ตัวอย่าง อาหาร ด้วย ชุดทดสอบอย่างง่าย (Test Kits)</dc:title>
  <dc:creator>Rio&amp;Umi 4ever together</dc:creator>
  <cp:lastModifiedBy>win7</cp:lastModifiedBy>
  <cp:revision>177</cp:revision>
  <dcterms:created xsi:type="dcterms:W3CDTF">2004-06-10T08:41:50Z</dcterms:created>
  <dcterms:modified xsi:type="dcterms:W3CDTF">2013-06-18T11:43:27Z</dcterms:modified>
</cp:coreProperties>
</file>