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2"/>
  </p:notesMasterIdLst>
  <p:handoutMasterIdLst>
    <p:handoutMasterId r:id="rId143"/>
  </p:handoutMasterIdLst>
  <p:sldIdLst>
    <p:sldId id="256" r:id="rId2"/>
    <p:sldId id="377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2" r:id="rId13"/>
    <p:sldId id="283" r:id="rId14"/>
    <p:sldId id="284" r:id="rId15"/>
    <p:sldId id="267" r:id="rId16"/>
    <p:sldId id="275" r:id="rId17"/>
    <p:sldId id="268" r:id="rId18"/>
    <p:sldId id="269" r:id="rId19"/>
    <p:sldId id="271" r:id="rId20"/>
    <p:sldId id="272" r:id="rId21"/>
    <p:sldId id="273" r:id="rId22"/>
    <p:sldId id="274" r:id="rId23"/>
    <p:sldId id="278" r:id="rId24"/>
    <p:sldId id="279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3" r:id="rId61"/>
    <p:sldId id="324" r:id="rId62"/>
    <p:sldId id="326" r:id="rId63"/>
    <p:sldId id="327" r:id="rId64"/>
    <p:sldId id="328" r:id="rId65"/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6" r:id="rId73"/>
    <p:sldId id="337" r:id="rId74"/>
    <p:sldId id="338" r:id="rId75"/>
    <p:sldId id="339" r:id="rId76"/>
    <p:sldId id="340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354" r:id="rId91"/>
    <p:sldId id="355" r:id="rId92"/>
    <p:sldId id="356" r:id="rId93"/>
    <p:sldId id="357" r:id="rId94"/>
    <p:sldId id="358" r:id="rId95"/>
    <p:sldId id="359" r:id="rId96"/>
    <p:sldId id="360" r:id="rId97"/>
    <p:sldId id="361" r:id="rId98"/>
    <p:sldId id="362" r:id="rId99"/>
    <p:sldId id="363" r:id="rId100"/>
    <p:sldId id="364" r:id="rId101"/>
    <p:sldId id="365" r:id="rId102"/>
    <p:sldId id="370" r:id="rId103"/>
    <p:sldId id="372" r:id="rId104"/>
    <p:sldId id="373" r:id="rId105"/>
    <p:sldId id="374" r:id="rId106"/>
    <p:sldId id="375" r:id="rId107"/>
    <p:sldId id="376" r:id="rId108"/>
    <p:sldId id="403" r:id="rId109"/>
    <p:sldId id="404" r:id="rId110"/>
    <p:sldId id="405" r:id="rId111"/>
    <p:sldId id="406" r:id="rId112"/>
    <p:sldId id="407" r:id="rId113"/>
    <p:sldId id="408" r:id="rId114"/>
    <p:sldId id="409" r:id="rId115"/>
    <p:sldId id="411" r:id="rId116"/>
    <p:sldId id="412" r:id="rId117"/>
    <p:sldId id="378" r:id="rId118"/>
    <p:sldId id="379" r:id="rId119"/>
    <p:sldId id="380" r:id="rId120"/>
    <p:sldId id="381" r:id="rId121"/>
    <p:sldId id="382" r:id="rId122"/>
    <p:sldId id="383" r:id="rId123"/>
    <p:sldId id="384" r:id="rId124"/>
    <p:sldId id="385" r:id="rId125"/>
    <p:sldId id="386" r:id="rId126"/>
    <p:sldId id="387" r:id="rId127"/>
    <p:sldId id="388" r:id="rId128"/>
    <p:sldId id="389" r:id="rId129"/>
    <p:sldId id="390" r:id="rId130"/>
    <p:sldId id="391" r:id="rId131"/>
    <p:sldId id="392" r:id="rId132"/>
    <p:sldId id="393" r:id="rId133"/>
    <p:sldId id="394" r:id="rId134"/>
    <p:sldId id="395" r:id="rId135"/>
    <p:sldId id="396" r:id="rId136"/>
    <p:sldId id="397" r:id="rId137"/>
    <p:sldId id="398" r:id="rId138"/>
    <p:sldId id="400" r:id="rId139"/>
    <p:sldId id="401" r:id="rId140"/>
    <p:sldId id="402" r:id="rId141"/>
  </p:sldIdLst>
  <p:sldSz cx="9906000" cy="6858000" type="A4"/>
  <p:notesSz cx="9144000" cy="6858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34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6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3E3AD-4D6B-4CE6-8020-D0AF1697CFE8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1CD15-5652-4D4E-B0D0-A1881A91157E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A53B5-0F69-43A1-A157-C2FC37C7A54E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B0019-171C-4467-91B6-06EE83C3A1E7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6338" cy="2571750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35329-51B9-49E6-A1EA-502433E565C8}" type="slidenum">
              <a:rPr lang="th-TH" smtClean="0"/>
              <a:pPr/>
              <a:t>43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F925793A-C96E-4BE4-801A-F41F15DE35EB}" type="slidenum">
              <a:rPr lang="en-US" sz="1200" b="0">
                <a:cs typeface="Arial" pitchFamily="34" charset="0"/>
              </a:rPr>
              <a:pPr algn="r"/>
              <a:t>51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/>
            <a:endParaRPr lang="th-TH" sz="1700" b="1" smtClean="0">
              <a:latin typeface="Cordia New" pitchFamily="34" charset="-34"/>
              <a:cs typeface="Cordia New" pitchFamily="34" charset="-34"/>
            </a:endParaRPr>
          </a:p>
          <a:p>
            <a:pPr algn="ctr" eaLnBrk="1" hangingPunct="1"/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ตัวอย่าง : 2. ฉลากโภชนาการแบบย่อรูปแบบมาตรฐาน</a:t>
            </a:r>
          </a:p>
        </p:txBody>
      </p:sp>
      <p:sp>
        <p:nvSpPr>
          <p:cNvPr id="91141" name="Rectangle 4"/>
          <p:cNvSpPr>
            <a:spLocks noChangeArrowheads="1"/>
          </p:cNvSpPr>
          <p:nvPr/>
        </p:nvSpPr>
        <p:spPr bwMode="auto">
          <a:xfrm>
            <a:off x="1114812" y="3914916"/>
            <a:ext cx="7007989" cy="61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>
            <a:spAutoFit/>
          </a:bodyPr>
          <a:lstStyle/>
          <a:p>
            <a:r>
              <a:rPr lang="th-TH" sz="1700" b="0">
                <a:latin typeface="Cordia New" pitchFamily="34" charset="-34"/>
                <a:cs typeface="Cordia New" pitchFamily="34" charset="-34"/>
              </a:rPr>
              <a:t>ใช้ในกรณีที่สารอาหารตั้งแต่ 8 รายการ จากจำนวนที่กำหนดไว้ 15 รายการ นั้น</a:t>
            </a:r>
          </a:p>
          <a:p>
            <a:r>
              <a:rPr lang="th-TH" sz="1700" b="0">
                <a:latin typeface="Cordia New" pitchFamily="34" charset="-34"/>
                <a:cs typeface="Cordia New" pitchFamily="34" charset="-34"/>
              </a:rPr>
              <a:t>มีปริมาณน้อยมากจนถือว่าเป็นศูนย์ จึงไม่มีความจำเป็นที่ต้องแสดงให้เต็มรูปแบบ</a:t>
            </a:r>
          </a:p>
        </p:txBody>
      </p:sp>
      <p:sp>
        <p:nvSpPr>
          <p:cNvPr id="91142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6B5BF162-C896-4161-849D-980B7E47D0E6}" type="slidenum">
              <a:rPr lang="en-US" sz="1200" b="0">
                <a:cs typeface="Arial" pitchFamily="34" charset="0"/>
              </a:rPr>
              <a:pPr algn="r"/>
              <a:t>52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418" y="3257323"/>
            <a:ext cx="7681697" cy="3304838"/>
          </a:xfrm>
          <a:noFill/>
          <a:ln/>
        </p:spPr>
        <p:txBody>
          <a:bodyPr/>
          <a:lstStyle/>
          <a:p>
            <a:pPr marL="196850" indent="-196850" algn="ctr" eaLnBrk="1" hangingPunct="1">
              <a:lnSpc>
                <a:spcPct val="80000"/>
              </a:lnSpc>
            </a:pPr>
            <a:endParaRPr lang="th-TH" b="1" smtClean="0">
              <a:latin typeface="Cordia New" pitchFamily="34" charset="-34"/>
              <a:cs typeface="Cordia New" pitchFamily="34" charset="-34"/>
            </a:endParaRPr>
          </a:p>
          <a:p>
            <a:pPr marL="196850" indent="-196850" algn="ctr" eaLnBrk="1" hangingPunct="1">
              <a:lnSpc>
                <a:spcPct val="80000"/>
              </a:lnSpc>
            </a:pPr>
            <a:r>
              <a:rPr lang="th-TH" b="1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500" b="1" smtClean="0">
                <a:latin typeface="Cordia New" pitchFamily="34" charset="-34"/>
                <a:cs typeface="Cordia New" pitchFamily="34" charset="-34"/>
              </a:rPr>
              <a:t>ข้อมูลโภชนาการ  ประกอบด้วย</a:t>
            </a:r>
          </a:p>
          <a:p>
            <a:pPr marL="196850" indent="-196850" algn="ctr" eaLnBrk="1" hangingPunct="1">
              <a:lnSpc>
                <a:spcPct val="80000"/>
              </a:lnSpc>
            </a:pPr>
            <a:endParaRPr lang="th-TH" sz="1500" b="1" smtClean="0">
              <a:latin typeface="Cordia New" pitchFamily="34" charset="-34"/>
              <a:cs typeface="Cordia New" pitchFamily="34" charset="-34"/>
            </a:endParaRPr>
          </a:p>
          <a:p>
            <a:pPr marL="196850" indent="-196850" eaLnBrk="1" hangingPunct="1">
              <a:lnSpc>
                <a:spcPct val="80000"/>
              </a:lnSpc>
              <a:buFontTx/>
              <a:buAutoNum type="arabicPeriod"/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หนึ่งหน่วยบริโภค หมายถึง ปริมาณการกินต่อครั้งที่ผู้ผลิต แนะนำให้ผู้บริโภครับประทาน หรือหมายถึง กินครั้งละเท่าไรนั่นเอง ซึ่งได้มาจากค่าเฉลี่ยที่รับประทานของคนไทย เมื่อรับประทานในปริมาณเท่านี้แล้วก็จะได้รับสารอาหารตามที่ระบุไว้บนฉลาก หนึ่งหน่วยบริโภคจะแสดงให้เห็นทั้งปริมาณที่เป็นหน่วยครัวเรือน เช่น กระป๋อง ชิ้น ถ้วย แก้ว เป็นต้น ตามด้วยน้ำหนัก ...กรัม หรือปริมาตร...มิลลิลิตร ในระบบเมตริก ตัวอย่างเช่น</a:t>
            </a:r>
          </a:p>
          <a:p>
            <a:pPr marL="196850" indent="-196850" algn="ctr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    ลิ้นจี่ในน้ำเชื่อมเข้มข้น บรรจุกระป๋อง จะต้องระบุปริมาณที่เห็นง่าย และน้ำหนัก หรือปริมาตร ดังนี้</a:t>
            </a:r>
          </a:p>
          <a:p>
            <a:pPr marL="196850" indent="-196850" algn="ctr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“หนึ่งหน่วยบริโภค : 4 ลูก (140 กรัม รวมน้ำเชื่อม)”</a:t>
            </a:r>
          </a:p>
          <a:p>
            <a:pPr marL="196850" indent="-196850" algn="ctr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   เครื่องดื่มอัดลม จะต้องระบุปริมาณที่เห็นง่าย และน้ำหนัก หรือปริมาตร ดังนี้ </a:t>
            </a:r>
          </a:p>
          <a:p>
            <a:pPr marL="196850" indent="-196850" algn="ctr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“หนึ่งหน่วยบริโภค : 1 กระป๋อง (325 มิลลิลิตร)”</a:t>
            </a:r>
          </a:p>
          <a:p>
            <a:pPr marL="196850" indent="-196850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จะเห็นว่าปริมาณหนึ่งหน่วยบริโภค นี้ ไม่จำเป็นต้องเท่ากันเสมอไป</a:t>
            </a:r>
          </a:p>
          <a:p>
            <a:pPr marL="196850" indent="-196850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• ถ้ากินหมดในครั้งเดียว ปริมาณหนึ่งหน่วยบริโภค คือน้ำหนักทั้งหมด หรือ ปริมาตรสุทธิของอาหารนั้น</a:t>
            </a:r>
          </a:p>
          <a:p>
            <a:pPr marL="196850" indent="-196850" eaLnBrk="1" hangingPunct="1">
              <a:lnSpc>
                <a:spcPct val="8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• ถ้าต้องแบ่งกิน ปริมาณหนึ่งหน่วยบริโภคต้องใกล้เคียงกับค่าเฉลี่ยของการกินอาหารประเภทนั้น ค่าเฉลี่ยนี้ เรียกว่า “หนึ่งหน่วยบริโภคอ้างอิง (ReferenceAmount)” ผู้ผลิตจะเป็นผู้คำนวณตามกฎที่กำหนดในประกาศกระทรวงสาธารณสุข (ฉบับที่ 182) พ.ศ. 2541 เรื่อง ฉลากโภชนาการ ยกตัวอย่างเช่น หนึ่งหน่วยบริโภคอ้างอิงของนมพร้อมดื่มเป็น 200 มิลลิลิตร เป็นต้น</a:t>
            </a:r>
          </a:p>
        </p:txBody>
      </p:sp>
      <p:sp>
        <p:nvSpPr>
          <p:cNvPr id="93189" name="ตัวยึดท้ายกระดาษ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97C09331-C6B4-4E4A-8BA1-873AD9B0E5E8}" type="slidenum">
              <a:rPr lang="en-US" sz="1200" b="0">
                <a:cs typeface="Arial" pitchFamily="34" charset="0"/>
              </a:rPr>
              <a:pPr algn="r"/>
              <a:t>53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th-TH" sz="1700" b="1" smtClean="0">
              <a:latin typeface="Cordia New" pitchFamily="34" charset="-34"/>
              <a:cs typeface="Cordia New" pitchFamily="34" charset="-34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 ข้อมูลโภชนาการ  ประกอบด้วย</a:t>
            </a:r>
          </a:p>
          <a:p>
            <a:pPr algn="ctr" eaLnBrk="1" hangingPunct="1">
              <a:lnSpc>
                <a:spcPct val="80000"/>
              </a:lnSpc>
            </a:pPr>
            <a:endParaRPr lang="th-TH" sz="1700" b="1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</a:pPr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2. จำนวนหน่วยบริโภคต่อภาชนะบรรจุ</a:t>
            </a:r>
            <a:r>
              <a:rPr lang="th-TH" sz="1700" smtClean="0">
                <a:latin typeface="Cordia New" pitchFamily="34" charset="-34"/>
                <a:cs typeface="Cordia New" pitchFamily="34" charset="-34"/>
              </a:rPr>
              <a:t> หมายถึง เมื่อรับประทานครั้งละ “หนึ่งหน่วยบริโภค” แล้ว อาหารห่อนี้ ขวดนี้ กล่องนี้ กินได้กี่ครั้งนั่นเอง ตัวอย่างเช่น  นมพร้อมดื่ม หากหนึ่งหน่วยบริโภคคือ 1 กล่อง หรือ 250 มิลลิลิตร จำนวนครั้งที่กินได้ก็คือ 1 แต่หากเป็นขวดลิตร ควรแบ่งกิน         (ตามหนึ่งหน่วยบริโภคอ้างอิง) ครั้งละ 200 มิลลิลิตรซึ่งจะกินได้ถึง 5 ครั้ง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ดังนั้นเราอาจเห็นอาหารยี่ห้อเดียวกัน แสดงปริมาณ การ “กินครั้งละ” ต่างกันสำหรับแต่ละขนาดบรรจุก็ได้ ดังนี้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      นมพร้อมดื่มขนาดบรรจุกล่องละ 250 มิลลิลิตร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      หนึ่งหน่วยบริโภค : 1 กล่อง (250 มิลลิลิตร)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       จำนวนหน่วยบริโภคต่อกล่อง : 1</a:t>
            </a:r>
          </a:p>
          <a:p>
            <a:pPr eaLnBrk="1" hangingPunct="1">
              <a:lnSpc>
                <a:spcPct val="80000"/>
              </a:lnSpc>
            </a:pPr>
            <a:endParaRPr lang="th-TH" sz="1700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นมพร้อมดื่มขนาดบรรจุขวดละ 1 ลิตร (1,000 มิลลิลิตร)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    หนึ่งหน่วยบริโภค : 1 แก้ว (200 มิลลิลิตร)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                                        จำนวนหน่วยบริโภคต่อขวด : 5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เพราะฉะนั้น สารอาหารที่ได้จากการกินแต่ละครั้งก็จะไม่เท่ากันด้วย</a:t>
            </a:r>
          </a:p>
        </p:txBody>
      </p:sp>
      <p:sp>
        <p:nvSpPr>
          <p:cNvPr id="94213" name="ตัวยึดท้ายกระดาษ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4CBC58B7-23B0-4258-9348-E18D1F05AD3D}" type="slidenum">
              <a:rPr lang="en-US" sz="1200" b="0">
                <a:cs typeface="Arial" pitchFamily="34" charset="0"/>
              </a:rPr>
              <a:pPr algn="r"/>
              <a:t>56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algn="ctr" eaLnBrk="1" hangingPunct="1">
              <a:lnSpc>
                <a:spcPct val="80000"/>
              </a:lnSpc>
            </a:pPr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ข้อมูลโภชนาการ  ประกอบด้วย</a:t>
            </a:r>
          </a:p>
          <a:p>
            <a:pPr eaLnBrk="1" hangingPunct="1">
              <a:lnSpc>
                <a:spcPct val="80000"/>
              </a:lnSpc>
            </a:pPr>
            <a:endParaRPr lang="th-TH" sz="1700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lnSpc>
                <a:spcPct val="80000"/>
              </a:lnSpc>
            </a:pPr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3. คุณค่าทางโภชนาการต่อหนึ่งหน่วยบริโภค </a:t>
            </a:r>
            <a:r>
              <a:rPr lang="th-TH" sz="1700" smtClean="0">
                <a:latin typeface="Cordia New" pitchFamily="34" charset="-34"/>
                <a:cs typeface="Cordia New" pitchFamily="34" charset="-34"/>
              </a:rPr>
              <a:t>หมายถึง </a:t>
            </a:r>
          </a:p>
          <a:p>
            <a:pPr eaLnBrk="1" hangingPunct="1">
              <a:lnSpc>
                <a:spcPct val="80000"/>
              </a:lnSpc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เมื่อกินตามปริมาณที่ระบุในหนึ่งหน่วยบริโภคแล้ว จะได้พลังงานเท่าใด สารอาหารอะไรบ้าง ในปริมาณเท่าใดและปริมาณนี้ คิดเป็นร้อยละเท่าไรของปริมาณที่เราควรได้รับต่อวัน</a:t>
            </a:r>
          </a:p>
        </p:txBody>
      </p:sp>
      <p:sp>
        <p:nvSpPr>
          <p:cNvPr id="97285" name="ตัวยึดท้ายกระดาษ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C986E334-D09E-4E38-98B4-DE8724D75AA9}" type="slidenum">
              <a:rPr lang="en-US" sz="1200" b="0">
                <a:cs typeface="Arial" pitchFamily="34" charset="0"/>
              </a:rPr>
              <a:pPr algn="r"/>
              <a:t>57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th-TH" sz="1500" b="1" smtClean="0"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algn="ctr" eaLnBrk="1" hangingPunct="1">
              <a:lnSpc>
                <a:spcPct val="90000"/>
              </a:lnSpc>
            </a:pPr>
            <a:r>
              <a:rPr lang="th-TH" sz="1500" b="1" smtClean="0">
                <a:latin typeface="Cordia New" pitchFamily="34" charset="-34"/>
                <a:cs typeface="Cordia New" pitchFamily="34" charset="-34"/>
              </a:rPr>
              <a:t>ข้อมูลโภชนาการ  ประกอบด้วย</a:t>
            </a:r>
          </a:p>
          <a:p>
            <a:pPr algn="ctr" eaLnBrk="1" hangingPunct="1">
              <a:lnSpc>
                <a:spcPct val="90000"/>
              </a:lnSpc>
            </a:pPr>
            <a:endParaRPr lang="th-TH" sz="1500" b="1" smtClean="0">
              <a:latin typeface="Cordia New" pitchFamily="34" charset="-34"/>
              <a:cs typeface="Cordia New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1500" b="1" smtClean="0">
                <a:latin typeface="Cordia New" pitchFamily="34" charset="-34"/>
                <a:cs typeface="Cordia New" pitchFamily="34" charset="-34"/>
              </a:rPr>
              <a:t>4. ร้อยละของปริมาณที่แนะนำต่อวัน </a:t>
            </a:r>
          </a:p>
          <a:p>
            <a:pPr eaLnBrk="1" hangingPunct="1">
              <a:lnSpc>
                <a:spcPct val="9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หมายถึงร้อยละของปริมาณสารอาหารที่มีในหนึ่งหน่วยบริโภค เมื่อเทียบกับปริมาณสารอาหารที่แนะนำต่อวันแล้วคิดเทียบเป็นร้อยละ เช่น ถ้าอาหารนี้ให้คาร์โบไฮเดรตร้อยละ 8 ของปริมาณที่แนะนำต่อวัน หมายความว่าเรากินอาหารนี้ปริมาณหนึ่งหน่วยบริโภคเราจะได้รับคาร์โบไฮเดรต ร้อยละ 8 และเราต้องกินอาหารที่ให้คาร์โบไฮเดรตจากอาหารอื่นอีกร้อยละ 92 </a:t>
            </a:r>
          </a:p>
          <a:p>
            <a:pPr eaLnBrk="1" hangingPunct="1">
              <a:lnSpc>
                <a:spcPct val="9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            ทั้งนี้จะสังเกตเห็นว่า โปรตีน น้ำตาล วิตามินและ เกลือแร่ จะแสดงเป็นร้อยละของปริมาณที่แนะนำต่อวันเท่านั้น เนื่องจากโปรตีนมีหลากหลายชนิดและคุณภาพแตกต่างกัน การระบุเป็นร้อยละจะทำให้เข้าใจผิดได้ สำหรับน้ำตาลนั้นปริมาณร้อยละเป็นส่วนหนึ่งของคาร์โบไฮเดรตทั้งหมดอยู่แล้ว </a:t>
            </a:r>
          </a:p>
          <a:p>
            <a:pPr eaLnBrk="1" hangingPunct="1">
              <a:lnSpc>
                <a:spcPct val="9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            ส่วนวิตามินและเกลือแร่ ปริมาณความต้องการของร่างกายมีค่าน้อยมาก การแสดงปริมาณของวิตามินและเกลือแร่ที่มีอยู่จริงอาจทำให้ผู้บริโภคสับสนได้ซึ่งการแสดงเปรียบเทียบค่าร้อยละที่แนะนำต่อวัน ทำให้ผู้บริโภคเข้าใจได้ง่ายและนำไปใช้ประโยชน์ สำหรับการบริโภคเพื่อให้ร่างกายได้รับปริมาณสารอาหารให้ครบตามที่ร่างกายต้องการต่อวัน</a:t>
            </a:r>
          </a:p>
          <a:p>
            <a:pPr eaLnBrk="1" hangingPunct="1">
              <a:lnSpc>
                <a:spcPct val="90000"/>
              </a:lnSpc>
            </a:pPr>
            <a:r>
              <a:rPr lang="th-TH" sz="1500" smtClean="0">
                <a:latin typeface="Cordia New" pitchFamily="34" charset="-34"/>
                <a:cs typeface="Cordia New" pitchFamily="34" charset="-34"/>
              </a:rPr>
              <a:t>             </a:t>
            </a:r>
          </a:p>
        </p:txBody>
      </p:sp>
      <p:sp>
        <p:nvSpPr>
          <p:cNvPr id="98309" name="ตัวยึดท้ายกระดาษ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5179761" y="6513108"/>
            <a:ext cx="3962825" cy="34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3" tIns="47412" rIns="94823" bIns="47412" anchor="b"/>
          <a:lstStyle/>
          <a:p>
            <a:pPr algn="r"/>
            <a:fld id="{D418E18D-EF82-4BBA-902A-CC05EBCC7691}" type="slidenum">
              <a:rPr lang="en-US" sz="1200" b="0">
                <a:cs typeface="Arial" pitchFamily="34" charset="0"/>
              </a:rPr>
              <a:pPr algn="r"/>
              <a:t>58</a:t>
            </a:fld>
            <a:endParaRPr lang="th-TH" sz="1200" b="0">
              <a:cs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4625" y="514350"/>
            <a:ext cx="3716338" cy="25717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31" y="3257323"/>
            <a:ext cx="7495895" cy="3085640"/>
          </a:xfrm>
          <a:noFill/>
          <a:ln/>
        </p:spPr>
        <p:txBody>
          <a:bodyPr/>
          <a:lstStyle/>
          <a:p>
            <a:pPr marL="236538" indent="-236538" algn="ctr" eaLnBrk="1" hangingPunct="1"/>
            <a:r>
              <a:rPr lang="th-TH" sz="1700" b="1" smtClean="0">
                <a:latin typeface="Cordia New" pitchFamily="34" charset="-34"/>
                <a:cs typeface="Cordia New" pitchFamily="34" charset="-34"/>
              </a:rPr>
              <a:t>ประโยชน์ของฉลากโภชนาการ</a:t>
            </a:r>
          </a:p>
          <a:p>
            <a:pPr marL="236538" indent="-236538" algn="ctr" eaLnBrk="1" hangingPunct="1"/>
            <a:endParaRPr lang="th-TH" sz="1700" b="1" smtClean="0">
              <a:latin typeface="Cordia New" pitchFamily="34" charset="-34"/>
              <a:cs typeface="Cordia New" pitchFamily="34" charset="-34"/>
            </a:endParaRPr>
          </a:p>
          <a:p>
            <a:pPr marL="236538" indent="-236538" eaLnBrk="1" hangingPunct="1">
              <a:buFontTx/>
              <a:buAutoNum type="arabicPeriod"/>
            </a:pPr>
            <a:r>
              <a:rPr lang="th-TH" sz="1700" smtClean="0">
                <a:latin typeface="Cordia New" pitchFamily="34" charset="-34"/>
                <a:cs typeface="Cordia New" pitchFamily="34" charset="-34"/>
              </a:rPr>
              <a:t>เลือกซื้ออาหารและเลือกบริโภคให้เหมาะสมกับความต้องการหรือภาวะทางโภชนาการของตนได้ เช่น ผู้ที่มีโคเลสเตอรอลสูง ก็เลือกอาหารที่ระบุว่ามีโคเลสเตอรอลต่ำ หรือ ผู้ที่เป็นโรคไตก็เลือกอาหารมีโซเดียมต่ำ</a:t>
            </a:r>
          </a:p>
          <a:p>
            <a:pPr marL="236538" indent="-236538" eaLnBrk="1" hangingPunct="1"/>
            <a:r>
              <a:rPr lang="th-TH" sz="1700" smtClean="0">
                <a:latin typeface="Cordia New" pitchFamily="34" charset="-34"/>
                <a:cs typeface="Cordia New" pitchFamily="34" charset="-34"/>
              </a:rPr>
              <a:t>2. เปรียบเทียบเลือกซื้อผลิตภัณฑ์อาหารชนิดเดียวกัน โดยเลือกที่มีคุณค่าทางโภชนาการที่ดีกว่าได้</a:t>
            </a:r>
          </a:p>
          <a:p>
            <a:pPr marL="236538" indent="-236538" algn="ctr" eaLnBrk="1" hangingPunct="1"/>
            <a:r>
              <a:rPr lang="th-TH" sz="1700" smtClean="0">
                <a:latin typeface="Cordia New" pitchFamily="34" charset="-34"/>
                <a:cs typeface="Cordia New" pitchFamily="34" charset="-34"/>
              </a:rPr>
              <a:t> </a:t>
            </a:r>
          </a:p>
        </p:txBody>
      </p:sp>
      <p:sp>
        <p:nvSpPr>
          <p:cNvPr id="99333" name="ตัวยึดท้ายกระดาษ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5032113" y="1859762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113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872972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60400" y="1176999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750300" y="6356355"/>
            <a:ext cx="660400" cy="365125"/>
          </a:xfrm>
        </p:spPr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4746625" y="6219830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ชื่อเรื่องและข้อความเหนือ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8915400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0" y="3938593"/>
            <a:ext cx="8915400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B4993-5F56-4A39-9567-FFD6626233C6}" type="datetimeFigureOut">
              <a:rPr lang="en-US"/>
              <a:pPr>
                <a:defRPr/>
              </a:pPr>
              <a:t>1/9/2015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4B608-4867-44AA-AAC6-4EAAB014E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FFAA96-47EC-4C84-81CF-F813EA98917B}" type="datetimeFigureOut">
              <a:rPr lang="th-TH" smtClean="0"/>
              <a:pPr/>
              <a:t>09/01/58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889250" y="6356355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8585200" y="6356355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D06CAF-6435-4958-A792-EF2DEE4818C5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hyperlink" Target="http://images.google.co.th/imgres?imgurl=http://bp3.blogger.com/_16aqJBy2wS4/RYTJ1uMTeSI/AAAAAAAAABE/4fupn-mNypY/s320/Borax.jpg&amp;imgrefurl=http://evilaum.blogspot.com/2006/12/blog-post.html&amp;h=144&amp;w=200&amp;sz=15&amp;hl=th&amp;start=3&amp;usg=__Z6pIggLqe68Ol0JjDnH1vQAPEzg=&amp;tbnid=kXT2Lrv9_b8gGM:&amp;tbnh=75&amp;tbnw=104&amp;prev=/images?q=%E0%B8%9C%E0%B8%87%E0%B8%9A%E0%B8%AD%E0%B9%81%E0%B8%A3%E0%B8%81%E0%B8%8B%E0%B9%8C&amp;gbv=2&amp;hl=th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bloggang.com/data/yyswim/picture/1207376806.jpg&amp;imgrefurl=http://www.bloggang.com/mainblog.php?id=yyswim&amp;month=05-04-2008&amp;group=3&amp;gblog=169&amp;h=412&amp;w=600&amp;sz=61&amp;hl=th&amp;start=25&amp;usg=__75SLFSO-iP6S2LcXgO72FJDBuf0=&amp;tbnid=6GNhwVZYn6lBUM:&amp;tbnh=93&amp;tbnw=135&amp;prev=/images?q=%E0%B8%95%E0%B8%B2&amp;start=20&amp;gbv=2&amp;ndsp=20&amp;hl=th&amp;sa=N" TargetMode="External"/><Relationship Id="rId3" Type="http://schemas.openxmlformats.org/officeDocument/2006/relationships/image" Target="../media/image70.jpeg"/><Relationship Id="rId7" Type="http://schemas.openxmlformats.org/officeDocument/2006/relationships/image" Target="../media/image72.jpeg"/><Relationship Id="rId2" Type="http://schemas.openxmlformats.org/officeDocument/2006/relationships/hyperlink" Target="http://images.google.co.th/imgres?imgurl=http://www.dmj.ac.th/tipawan/health/acid2.JPG&amp;imgrefurl=http://www.dmj.ac.th/tipawan/book-antiacid.html&amp;h=273&amp;w=326&amp;sz=13&amp;hl=th&amp;start=2&amp;usg=__ORDVKRPELM0Oboc5tSsMP5kLkCI=&amp;tbnid=_6utHekHRMj-eM:&amp;tbnh=99&amp;tbnw=118&amp;prev=/images?q=%E0%B8%AD%E0%B9%88%E0%B8%AD%E0%B8%99%E0%B9%80%E0%B8%9E%E0%B8%A5%E0%B8%B5%E0%B8%A2&amp;gbv=2&amp;hl=t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www.thaigoodview.com/library/studentshow/st2545/4-5/no12/picture/tabod.gif&amp;imgrefurl=http://www.thaigoodview.com/library/studentshow/st2545/4-5/no12/kadvitamina.html&amp;h=474&amp;w=300&amp;sz=129&amp;hl=th&amp;start=17&amp;usg=__bCrKUKwyE792OmpP90AFWP53efc=&amp;tbnid=l0MK0aZjUZ9rbM:&amp;tbnh=129&amp;tbnw=82&amp;prev=/images?q=%E0%B8%95%E0%B8%B2%E0%B8%AD%E0%B8%B1%E0%B8%81%E0%B9%80%E0%B8%AA%E0%B8%9A&amp;gbv=2&amp;hl=th" TargetMode="External"/><Relationship Id="rId11" Type="http://schemas.openxmlformats.org/officeDocument/2006/relationships/image" Target="../media/image74.jpeg"/><Relationship Id="rId5" Type="http://schemas.openxmlformats.org/officeDocument/2006/relationships/image" Target="../media/image71.jpeg"/><Relationship Id="rId10" Type="http://schemas.openxmlformats.org/officeDocument/2006/relationships/hyperlink" Target="http://images.google.co.th/imgres?imgurl=http://www.elib-online.com/doctor_images481/gencare00105.gif&amp;imgrefurl=http://www.elib-online.com/doctors48/general_care001.html&amp;h=221&amp;w=180&amp;sz=4&amp;hl=th&amp;start=11&amp;usg=__dzTW1chk2HdApoTzpRO0kjZf3bI=&amp;tbnid=d-9OpBm7yBDp4M:&amp;tbnh=107&amp;tbnw=87&amp;prev=/images?q=%E0%B8%AB%E0%B8%A1%E0%B8%94%E0%B8%AA%E0%B8%95%E0%B8%B4&amp;gbv=2&amp;hl=th" TargetMode="External"/><Relationship Id="rId4" Type="http://schemas.openxmlformats.org/officeDocument/2006/relationships/hyperlink" Target="http://images.google.co.th/imgres?imgurl=http://www.lib.ru.ac.th/miscell/images/borax.gif&amp;imgrefurl=http://my.dek-d.com/Writer/story/viewlongc.php?id=364362&amp;chapter=82&amp;h=168&amp;w=76&amp;sz=3&amp;hl=th&amp;start=45&amp;usg=__nC3niwp5bNplqbbpvY2Io2ylvik=&amp;tbnid=_kV-cLEi3cnt3M:&amp;tbnh=99&amp;tbnw=45&amp;prev=/images?q=%E0%B8%99%E0%B9%89%E0%B8%B3%E0%B8%9B%E0%B8%A3%E0%B8%B0%E0%B8%AA%E0%B8%B2%E0%B8%99%E0%B8%97%E0%B8%AD%E0%B8%87&amp;start=40&amp;gbv=2&amp;ndsp=20&amp;hl=th&amp;sa=N" TargetMode="External"/><Relationship Id="rId9" Type="http://schemas.openxmlformats.org/officeDocument/2006/relationships/image" Target="../media/image73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picdb.thaimisc.com/polsombut/585.jpg&amp;imgrefurl=http://www.thaimisc.com/freewebboard/php/vreply.php?user=polsombut&amp;topic=585&amp;h=200&amp;w=176&amp;sz=13&amp;hl=th&amp;start=14&amp;usg=__aszEu-jWURKcsOdJXDZIoqYj35o=&amp;tbnid=lTyZE8TpQdiIHM:&amp;tbnh=104&amp;tbnw=92&amp;prev=/images?q=%E0%B8%97%E0%B8%B1%E0%B8%9A%E0%B8%97%E0%B8%B4%E0%B8%A1%E0%B8%81%E0%B8%A3%E0%B8%AD%E0%B8%9A&amp;gbv=2&amp;hl=th&amp;sa=G" TargetMode="External"/><Relationship Id="rId13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7.jpeg"/><Relationship Id="rId12" Type="http://schemas.openxmlformats.org/officeDocument/2006/relationships/hyperlink" Target="http://images.google.co.th/imgres?imgurl=http://www.bloggang.com/data/nokkaew/picture/1138063449.jpg&amp;imgrefurl=http://www.bloggang.com/viewdiary.php?id=nokkaew&amp;month=01-2006&amp;date=24&amp;group=2&amp;gblog=37&amp;h=300&amp;w=400&amp;sz=13&amp;hl=th&amp;start=9&amp;usg=__OVQfnGNbVzS8lan0CoV3nV0br7s=&amp;tbnid=_Euu7PZqBqijZM:&amp;tbnh=93&amp;tbnw=124&amp;prev=/images?q=%E0%B8%A1%E0%B8%B0%E0%B8%A1%E0%B9%88%E0%B8%A7%E0%B8%87%E0%B8%94%E0%B8%AD%E0%B8%87&amp;gbv=2&amp;hl=th" TargetMode="External"/><Relationship Id="rId2" Type="http://schemas.openxmlformats.org/officeDocument/2006/relationships/hyperlink" Target="http://images.google.co.th/imgres?imgurl=http://www.gmwebsite.com/upload/naachim.com/content/4.jpg&amp;imgrefurl=http://www.naachim.com/index.aspx?ContentID=ContentID-070902120008553&amp;h=190&amp;w=220&amp;sz=14&amp;hl=th&amp;start=12&amp;usg=__yLwwVsgga-Lv81smCdtBVBMjGbU=&amp;tbnid=mM7lnIfg55IcIM:&amp;tbnh=92&amp;tbnw=107&amp;prev=/images?q=%E0%B8%A5%E0%B8%B9%E0%B8%81%E0%B8%8A%E0%B8%B4%E0%B9%89%E0%B8%99&amp;gbv=2&amp;hl=th&amp;sa=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gotoknow.org/file/uackku/Siamres23Aug07V2.JPG&amp;imgrefurl=http://gotoknow.org/blog/uackku/121654&amp;h=480&amp;w=640&amp;sz=150&amp;hl=th&amp;start=11&amp;usg=__uiy_-9k83o_9WK73UV4pvDJJcCI=&amp;tbnid=oxrj7UxYVQ5YoM:&amp;tbnh=103&amp;tbnw=137&amp;prev=/images?q=%E0%B8%97%E0%B8%AD%E0%B8%94%E0%B8%A1%E0%B8%B1%E0%B8%99%E0%B8%9B%E0%B8%A5%E0%B8%B2&amp;gbv=2&amp;hl=th" TargetMode="External"/><Relationship Id="rId11" Type="http://schemas.openxmlformats.org/officeDocument/2006/relationships/image" Target="../media/image79.jpeg"/><Relationship Id="rId5" Type="http://schemas.openxmlformats.org/officeDocument/2006/relationships/image" Target="../media/image76.jpeg"/><Relationship Id="rId10" Type="http://schemas.openxmlformats.org/officeDocument/2006/relationships/hyperlink" Target="http://images.google.co.th/imgres?imgurl=http://i145.photobucket.com/albums/r219/riskx_ray/sweet-1.jpg&amp;imgrefurl=http://gotoknow.org/blog/rural2/195809&amp;h=300&amp;w=400&amp;sz=31&amp;hl=th&amp;start=3&amp;usg=__H2-ctK9NricAocezftDQ1VaWQKM=&amp;tbnid=VJYUNkVoC-UPLM:&amp;tbnh=93&amp;tbnw=124&amp;prev=/images?q=%E0%B8%A5%E0%B8%AD%E0%B8%94%E0%B8%8A%E0%B9%88%E0%B8%AD%E0%B8%87&amp;gbv=2&amp;hl=th&amp;sa=G" TargetMode="External"/><Relationship Id="rId4" Type="http://schemas.openxmlformats.org/officeDocument/2006/relationships/hyperlink" Target="http://images.google.co.th/imgres?imgurl=http://i36.photobucket.com/albums/e25/poomai/My%20Kitchen_3/Kaengjeudzuchini_2.jpg&amp;imgrefurl=http://www.kruaklaibaan.com/forum/index.php?showtopic=10300&amp;st=0&amp;&amp;h=480&amp;w=640&amp;sz=70&amp;hl=th&amp;start=1&amp;usg=__QlF0UQPfXQN_2W_1CGPAGuh6hEE=&amp;tbnid=ImPXqvRjyqTKDM:&amp;tbnh=103&amp;tbnw=137&amp;prev=/images?q=%E0%B8%AB%E0%B8%A1%E0%B8%B9%E0%B8%9A%E0%B8%94&amp;gbv=2&amp;hl=th" TargetMode="External"/><Relationship Id="rId9" Type="http://schemas.openxmlformats.org/officeDocument/2006/relationships/image" Target="../media/image78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oknation.net/blog/home/blog_data/597/14597/images/sphoto2/bphoto170.jpg&amp;imgrefurl=http://www.oknation.net/blog/surasakc/page6&amp;h=336&amp;w=418&amp;sz=5&amp;hl=th&amp;start=3&amp;usg=__d0ILdmR2DKDEhrFfQSDIu3g-U90=&amp;tbnid=sn3rEez6ItKWRM:&amp;tbnh=100&amp;tbnw=125&amp;prev=/images?q=%E0%B9%84%E0%B8%82%E0%B9%89&amp;gbv=2&amp;hl=th&amp;sa=G" TargetMode="External"/><Relationship Id="rId13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3.jpeg"/><Relationship Id="rId12" Type="http://schemas.openxmlformats.org/officeDocument/2006/relationships/hyperlink" Target="http://images.google.co.th/imgres?imgurl=http://women.sanook.com/story_picture/b/41186_002.jpg&amp;imgrefurl=http://women.sanook.com/health/know_eat/knoweat_41186.php&amp;h=298&amp;w=450&amp;sz=27&amp;hl=th&amp;start=9&amp;usg=__OY7qqeWw0tr9SK_UGZ7WMZbszhI=&amp;tbnid=3wVQB4hau8-9lM:&amp;tbnh=84&amp;tbnw=127&amp;prev=/images?q=%E0%B8%9C%E0%B8%B7%E0%B9%88%E0%B8%99%E0%B8%84%E0%B8%B1%E0%B8%99&amp;gbv=2&amp;hl=th" TargetMode="External"/><Relationship Id="rId2" Type="http://schemas.openxmlformats.org/officeDocument/2006/relationships/hyperlink" Target="http://images.google.co.th/imgres?imgurl=http://www.ramaclinic.com/patient/P2002-0507-01/smell-1.jpg&amp;imgrefurl=http://www.ramaclinic.com/patient/P2002-0507-01/index.asp&amp;h=353&amp;w=300&amp;sz=14&amp;hl=th&amp;start=1&amp;usg=__hRYpRAdquUlZKfO_fvQJ1C20OYg=&amp;tbnid=n-oXuikomzI7SM:&amp;tbnh=121&amp;tbnw=103&amp;prev=/images?q=%E0%B9%80%E0%B8%AB%E0%B8%A1%E0%B9%87%E0%B8%99&amp;gbv=2&amp;hl=th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.th/imgres?imgurl=http://www.ku.ac.th/e-magazine/jan49/know/i13.jpg&amp;imgrefurl=http://www.ku.ac.th/e-magazine/jan49/know/icu.htm&amp;h=208&amp;w=170&amp;sz=8&amp;hl=th&amp;start=11&amp;usg=__cVldK7EVz3hr26YcczdYf8Jl0ow=&amp;tbnid=dWMwZiTsV083pM:&amp;tbnh=105&amp;tbnw=86&amp;prev=/images?q=%E0%B8%AB%E0%B8%B9%E0%B8%AD%E0%B8%B7%E0%B9%89%E0%B8%AD&amp;gbv=2&amp;hl=th" TargetMode="External"/><Relationship Id="rId11" Type="http://schemas.openxmlformats.org/officeDocument/2006/relationships/image" Target="../media/image85.jpeg"/><Relationship Id="rId5" Type="http://schemas.openxmlformats.org/officeDocument/2006/relationships/image" Target="../media/image82.jpeg"/><Relationship Id="rId10" Type="http://schemas.openxmlformats.org/officeDocument/2006/relationships/hyperlink" Target="http://images.google.co.th/imgres?imgurl=http://www.neeteson.nl/Pictures/urticaria.jpg&amp;imgrefurl=http://www.ideabyidea.com/main/modules/newbb_plus/archive.php?forum=44&amp;topic_id=8099&amp;h=605&amp;w=464&amp;sz=24&amp;hl=th&amp;start=4&amp;usg=__AXpPYUGla1fm_WukCVfoyo6gRLU=&amp;tbnid=TaSiL3LAOZml0M:&amp;tbnh=135&amp;tbnw=104&amp;prev=/images?q=%E0%B8%9C%E0%B8%B7%E0%B9%88%E0%B8%99&amp;gbv=2&amp;hl=th" TargetMode="External"/><Relationship Id="rId4" Type="http://schemas.openxmlformats.org/officeDocument/2006/relationships/hyperlink" Target="http://images.google.co.th/imgres?imgurl=http://blog.spu.ac.th/home/blog_data/664/664/images/z3.jpg&amp;imgrefurl=http://blog.spu.ac.th/malee/2007/12/14/entry-39&amp;h=398&amp;w=396&amp;sz=71&amp;hl=th&amp;start=5&amp;usg=__wSaqwcbBDiiA5NIlBO_4DXvQ02Q=&amp;tbnid=gdBojpnyIvFTXM:&amp;tbnh=124&amp;tbnw=123&amp;prev=/images?q=%E0%B8%A3%E0%B8%B0%E0%B8%9A%E0%B8%9A%E0%B8%97%E0%B8%B2%E0%B8%87%E0%B9%80%E0%B8%94%E0%B8%B4%E0%B8%99%E0%B8%AD%E0%B8%B2%E0%B8%AB%E0%B8%B2%E0%B8%A3&amp;gbv=2&amp;hl=th" TargetMode="External"/><Relationship Id="rId9" Type="http://schemas.openxmlformats.org/officeDocument/2006/relationships/image" Target="../media/image84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hyperlink" Target="http://images.google.co.th/imgres?imgurl=http://www.pic2you.net/ik/k9009.jpg&amp;imgrefurl=http://www.pickupextreme.com/modules.php?name=Forums&amp;file=viewtopic&amp;t=2602&amp;start=0&amp;postdays=0&amp;postorder=asc&amp;highlight=&amp;h=395&amp;w=550&amp;sz=43&amp;hl=th&amp;start=4&amp;usg=__2ajBPND0VQ2Kqj527gRZEYSxE4c=&amp;tbnid=5ekScSuaEo_PjM:&amp;tbnh=96&amp;tbnw=133&amp;prev=/images?q=%E0%B8%9C%E0%B8%A5%E0%B9%84%E0%B8%A1%E0%B9%89%E0%B8%94%E0%B8%AD%E0%B8%87&amp;gbv=2&amp;hl=th" TargetMode="External"/><Relationship Id="rId7" Type="http://schemas.openxmlformats.org/officeDocument/2006/relationships/hyperlink" Target="http://images.google.co.th/imgres?imgurl=http://www.kruaklaibaan.com/forum/uploads/post-57-1202273957.jpg&amp;imgrefurl=http://www.kruaklaibaan.com/forum/index.php?showtopic=23770&amp;h=435&amp;w=580&amp;sz=64&amp;hl=th&amp;start=17&amp;usg=__M4wKtoxZZ1Z0cPcQbsEPHpnW3Uo=&amp;tbnid=OH_BmxuEYKCDwM:&amp;tbnh=101&amp;tbnw=134&amp;prev=/images?q=%E0%B8%9C%E0%B8%B1%E0%B8%81%E0%B8%94%E0%B8%AD%E0%B8%87&amp;gbv=2&amp;hl=th" TargetMode="External"/><Relationship Id="rId12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11" Type="http://schemas.openxmlformats.org/officeDocument/2006/relationships/hyperlink" Target="http://images.google.co.th/imgres?imgurl=http://img442.imageshack.us/img442/236/28oo0.jpg&amp;imgrefurl=http://www.gingamegun.com/forum/index.php?topic=943.90&amp;h=350&amp;w=500&amp;sz=56&amp;hl=th&amp;start=15&amp;usg=__LjAc1QElSHhwE5hJUE8Zm0ZCEuQ=&amp;tbnid=RSJtqQgmKswLYM:&amp;tbnh=91&amp;tbnw=130&amp;prev=/images?q=%E0%B8%A1%E0%B8%B0%E0%B8%A1%E0%B9%88%E0%B8%A7%E0%B8%87%E0%B8%94%E0%B8%AD%E0%B8%87&amp;gbv=2&amp;hl=th" TargetMode="External"/><Relationship Id="rId5" Type="http://schemas.openxmlformats.org/officeDocument/2006/relationships/hyperlink" Target="http://images.google.co.th/imgres?imgurl=http://i49.photobucket.com/albums/f257/oasmartman/Aya/03.jpg&amp;imgrefurl=http://www.bloggang.com/viewdiary.php?id=smartman&amp;month=03-2007&amp;date=13&amp;group=3&amp;gblog=7&amp;h=450&amp;w=600&amp;sz=127&amp;hl=th&amp;start=11&amp;usg=__ENOdtsnhwYqC7d6UpAgFX90v1E8=&amp;tbnid=5qjs0U-zlfPROM:&amp;tbnh=101&amp;tbnw=135&amp;prev=/images?q=%E0%B8%9C%E0%B8%A5%E0%B9%84%E0%B8%A1%E0%B9%89%E0%B8%94%E0%B8%AD%E0%B8%87&amp;gbv=2&amp;hl=th" TargetMode="External"/><Relationship Id="rId10" Type="http://schemas.openxmlformats.org/officeDocument/2006/relationships/image" Target="../media/image91.jpeg"/><Relationship Id="rId4" Type="http://schemas.openxmlformats.org/officeDocument/2006/relationships/image" Target="../media/image88.jpeg"/><Relationship Id="rId9" Type="http://schemas.openxmlformats.org/officeDocument/2006/relationships/hyperlink" Target="http://images.google.co.th/imgres?imgurl=http://www4.pantown.com/data/5495/board8/155-20061201043903.jpg&amp;imgrefurl=http://www.pantown.com/board.php?id=5495&amp;area=4&amp;name=board8&amp;topic=155&amp;action=view&amp;h=375&amp;w=500&amp;sz=73&amp;hl=th&amp;start=1&amp;usg=__Q6w4r5gGru-Oqvlb4hX4s9Nxce4=&amp;tbnid=7UYbjWD_lhEBJM:&amp;tbnh=98&amp;tbnw=130&amp;prev=/images?q=%E0%B8%9B%E0%B8%A5%E0%B8%B2%E0%B8%97%E0%B8%B9%E0%B9%80%E0%B8%84%E0%B9%87%E0%B8%A1&amp;gbv=2&amp;hl=th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hyperlink" Target="http://images.google.co.th/imgres?imgurl=http://www.goodlifecenter-yoga.org/homes/997175302begging.gif&amp;imgrefurl=http://www.goodlifecenter-yoga.org/article.php?headtitle=homes&amp;id=19&amp;ntype=2&amp;h=257&amp;w=200&amp;sz=23&amp;hl=th&amp;start=4&amp;usg=__CeUanDoJ9fAnlELga2Mfl3vasBI=&amp;tbnid=nYJBaER3xrNfLM:&amp;tbnh=112&amp;tbnw=87&amp;prev=/images?q=%E0%B8%AA%E0%B8%B2%E0%B8%A3%E0%B8%9F%E0%B8%AD%E0%B8%81%E0%B8%82%E0%B8%B2%E0%B8%A7&amp;gbv=2&amp;hl=th" TargetMode="Externa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skno.moph.go.th/FAM/otoppic/g1.jpg&amp;imgrefurl=http://skno.moph.go.th/FAM/otopbanpaw.html&amp;h=430&amp;w=474&amp;sz=113&amp;hl=th&amp;start=4&amp;usg=__2kIkCWTWqamChQmKrr795d4YXl8=&amp;tbnid=EMEIwLdfnHgyJM:&amp;tbnh=117&amp;tbnw=129&amp;prev=/images?q=%E0%B8%99%E0%B9%89%E0%B8%B3%E0%B8%95%E0%B8%B2%E0%B8%A5%E0%B8%A1%E0%B8%B0%E0%B8%9E%E0%B8%A3%E0%B9%89%E0%B8%B2%E0%B8%A7&amp;gbv=2&amp;hl=th" TargetMode="External"/><Relationship Id="rId13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6.jpeg"/><Relationship Id="rId12" Type="http://schemas.openxmlformats.org/officeDocument/2006/relationships/hyperlink" Target="http://images.google.co.th/imgres?imgurl=http://img408.imageshack.us/img408/715/21066720qb5.jpg&amp;imgrefurl=http://www.koosangkoosom.com/pages/annouce.asp?hidID=7&amp;hidArticle=50822&amp;h=493&amp;w=682&amp;sz=201&amp;hl=th&amp;start=5&amp;usg=__ItkTCHcgDrE_4rpmpryy2QPt8PQ=&amp;tbnid=nDL5EQ5zhATuVM:&amp;tbnh=100&amp;tbnw=139&amp;prev=/images?q=%E0%B8%AB%E0%B8%99%E0%B9%88%E0%B8%AD%E0%B9%84%E0%B8%A1%E0%B9%89%E0%B8%94%E0%B8%AD%E0%B8%87&amp;gbv=2&amp;hl=th" TargetMode="External"/><Relationship Id="rId2" Type="http://schemas.openxmlformats.org/officeDocument/2006/relationships/hyperlink" Target="http://images.google.co.th/imgres?imgurl=http://www.nongthongcity.com/uploaded/news/1211767218.jpg&amp;imgrefurl=http://www.nongthongcity.com/?action=view&amp;idcate=3&amp;idnews=57&amp;h=351&amp;w=500&amp;sz=94&amp;hl=th&amp;start=45&amp;usg=__Ul4yCR53kwF7cSBoO9l0yDcWISQ=&amp;tbnid=UoxWxy_ruEqS6M:&amp;tbnh=91&amp;tbnw=130&amp;prev=/images?q=%E0%B9%82%E0%B8%8B%E0%B9%80%E0%B8%94%E0%B8%B5%E0%B8%A2%E0%B8%A1%E0%B9%84%E0%B8%AE%E0%B9%82%E0%B8%94%E0%B8%A3%E0%B8%8B%E0%B8%B1%E0%B8%A5%E0%B9%84%E0%B8%9F%E0%B8%95%E0%B9%8C&amp;start=40&amp;gbv=2&amp;ndsp=20&amp;hl=th&amp;sa=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.th/imgres?imgurl=http://www.snackandsweets.com/2006/images/products/products_27.jpg&amp;imgrefurl=http://www.snackandsweets.com/2006/products.php?c_id=1&amp;open=cateopen&amp;Lang=&amp;h=247&amp;w=500&amp;sz=18&amp;hl=th&amp;start=11&amp;usg=__Aq0ufUjvrMfbFlW0kxPQV61gqIk=&amp;tbnid=ca-Vo2wSAfeI6M:&amp;tbnh=64&amp;tbnw=130&amp;prev=/images?q=%E0%B8%97%E0%B8%B8%E0%B9%80%E0%B8%A3%E0%B8%B5%E0%B8%A2%E0%B8%99%E0%B8%81%E0%B8%A7%E0%B8%99&amp;gbv=2&amp;hl=th" TargetMode="External"/><Relationship Id="rId11" Type="http://schemas.openxmlformats.org/officeDocument/2006/relationships/image" Target="../media/image98.jpeg"/><Relationship Id="rId5" Type="http://schemas.openxmlformats.org/officeDocument/2006/relationships/image" Target="../media/image95.jpeg"/><Relationship Id="rId10" Type="http://schemas.openxmlformats.org/officeDocument/2006/relationships/hyperlink" Target="http://images.google.co.th/imgres?imgurl=http://www.bloggang.com/data/mamchan/picture/1160375250.jpg&amp;imgrefurl=http://www.bloggang.com/viewdiary.php?id=mamchan&amp;month=10-2006&amp;date=09&amp;group=17&amp;gblog=9&amp;h=480&amp;w=640&amp;sz=63&amp;hl=th&amp;start=5&amp;usg=__ilIkcRouaJyKkb-gAiOW5J0TdL8=&amp;tbnid=I0D5AJ7XWFEdxM:&amp;tbnh=103&amp;tbnw=137&amp;prev=/images?q=%E0%B8%82%E0%B8%B4%E0%B8%87%E0%B8%8B%E0%B8%AD%E0%B8%A2&amp;gbv=2&amp;hl=th" TargetMode="External"/><Relationship Id="rId4" Type="http://schemas.openxmlformats.org/officeDocument/2006/relationships/hyperlink" Target="http://images.google.co.th/imgres?imgurl=http://eastern.nfe.go.th/nfe/images/DSC06492.JPG&amp;imgrefurl=http://eastern.nfe.go.th/nfe/8103-02-0029.htm&amp;h=94&amp;w=125&amp;sz=7&amp;hl=th&amp;start=34&amp;usg=__rbU2YtpYzTmSdJ4xkE22LCMb_iQ=&amp;tbnid=ffkkpub-rXwT3M:&amp;tbnh=68&amp;tbnw=90&amp;prev=/images?q=%E0%B8%81%E0%B8%A3%E0%B8%B0%E0%B8%97%E0%B9%89%E0%B8%AD%E0%B8%99%E0%B8%94%E0%B8%AD%E0%B8%87&amp;start=20&amp;gbv=2&amp;ndsp=20&amp;hl=th&amp;sa=N" TargetMode="External"/><Relationship Id="rId9" Type="http://schemas.openxmlformats.org/officeDocument/2006/relationships/image" Target="../media/image97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tnewsonline.net/entertainment/pics/20070702228_02.jpg&amp;imgrefurl=http://www.tnews.co.th/overview.php?id=3103&amp;h=282&amp;w=456&amp;sz=68&amp;hl=th&amp;start=14&amp;usg=__UBd3kETzsatTEXzHtFaxgOEpHVs=&amp;tbnid=2gXJcmEdip359M:&amp;tbnh=79&amp;tbnw=128&amp;prev=/images?q=%E0%B8%AD%E0%B8%B2%E0%B9%80%E0%B8%88%E0%B8%B5%E0%B8%A2%E0%B8%99&amp;gbv=2&amp;hl=th" TargetMode="External"/><Relationship Id="rId3" Type="http://schemas.openxmlformats.org/officeDocument/2006/relationships/image" Target="../media/image100.jpeg"/><Relationship Id="rId7" Type="http://schemas.openxmlformats.org/officeDocument/2006/relationships/image" Target="../media/image86.jpeg"/><Relationship Id="rId2" Type="http://schemas.openxmlformats.org/officeDocument/2006/relationships/hyperlink" Target="http://images.google.co.th/imgres?imgurl=http://www.geocities.com/HotSprings/Resort/7341/01.jpg&amp;imgrefurl=http://www.geocities.com/HotSprings/Resort/7341/eczema.htm&amp;h=175&amp;w=199&amp;sz=5&amp;hl=th&amp;start=4&amp;usg=__huBgNzt6frwBmoLfR2XD_JHtZa4=&amp;tbnid=7mwseNuB_KTkMM:&amp;tbnh=91&amp;tbnw=104&amp;prev=/images?q=%E0%B8%9C%E0%B8%B4%E0%B8%A7%E0%B8%AB%E0%B8%99%E0%B8%B1%E0%B8%87%E0%B8%AD%E0%B8%B1%E0%B8%81%E0%B9%80%E0%B8%AA%E0%B8%9A&amp;gbv=2&amp;hl=th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.th/imgres?imgurl=http://women.sanook.com/story_picture/b/41186_002.jpg&amp;imgrefurl=http://women.sanook.com/health/know_eat/knoweat_41186.php&amp;h=298&amp;w=450&amp;sz=27&amp;hl=th&amp;start=9&amp;usg=__OY7qqeWw0tr9SK_UGZ7WMZbszhI=&amp;tbnid=3wVQB4hau8-9lM:&amp;tbnh=84&amp;tbnw=127&amp;prev=/images?q=%E0%B8%9C%E0%B8%B7%E0%B9%88%E0%B8%99%E0%B8%84%E0%B8%B1%E0%B8%99&amp;gbv=2&amp;hl=th" TargetMode="External"/><Relationship Id="rId11" Type="http://schemas.openxmlformats.org/officeDocument/2006/relationships/image" Target="../media/image103.jpeg"/><Relationship Id="rId5" Type="http://schemas.openxmlformats.org/officeDocument/2006/relationships/image" Target="../media/image101.jpeg"/><Relationship Id="rId10" Type="http://schemas.openxmlformats.org/officeDocument/2006/relationships/hyperlink" Target="http://images.google.co.th/imgres?imgurl=http://diary.yenta4.com/diary_folder/209598/209598_uploaded/17.gif&amp;imgrefurl=http://devilbio501.exteen.com/20070906/2-digestive-system&amp;h=367&amp;w=395&amp;sz=27&amp;hl=th&amp;start=3&amp;usg=__g-mhLvi4nHubaOYmD0y_ep_gEIc=&amp;tbnid=pBdApjB3BsvTDM:&amp;tbnh=115&amp;tbnw=124&amp;prev=/images?q=%E0%B8%97%E0%B8%B2%E0%B8%87%E0%B9%80%E0%B8%94%E0%B8%B4%E0%B8%99%E0%B8%AD%E0%B8%B2%E0%B8%AB%E0%B8%B2%E0%B8%A3&amp;gbv=2&amp;hl=th" TargetMode="External"/><Relationship Id="rId4" Type="http://schemas.openxmlformats.org/officeDocument/2006/relationships/hyperlink" Target="http://images.google.co.th/imgres?imgurl=http://www.thainavy21.com/cms/components/com_mamboboard/uploaded/images/k003.jpg&amp;imgrefurl=http://www.thainavy21.com/cms/index.php?option=com_mamboboard&amp;func=view&amp;id=6428&amp;catid=6&amp;h=205&amp;w=220&amp;sz=12&amp;hl=th&amp;start=25&amp;usg=__s3PVpHXYfRTI0HAxSR8W5oSbY1Q=&amp;tbnid=bMUc1qbhndRKJM:&amp;tbnh=100&amp;tbnw=107&amp;prev=/images?q=%E0%B9%81%E0%B8%99%E0%B9%88%E0%B8%99%E0%B8%AB%E0%B8%99%E0%B9%89%E0%B8%B2%E0%B8%AD%E0%B8%81&amp;start=20&amp;gbv=2&amp;ndsp=20&amp;hl=th&amp;sa=N" TargetMode="External"/><Relationship Id="rId9" Type="http://schemas.openxmlformats.org/officeDocument/2006/relationships/image" Target="../media/image102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eg"/><Relationship Id="rId4" Type="http://schemas.openxmlformats.org/officeDocument/2006/relationships/hyperlink" Target="http://images.google.co.th/imgres?imgurl=http://sporthero.sat.or.th/webboard/picpost/2512008133823120070827685_02.jpg&amp;imgrefurl=http://sporthero.sat.or.th/webboard/wdetail.aspx?Id_t=40&amp;h=386&amp;w=345&amp;sz=69&amp;hl=th&amp;start=4&amp;usg=__EVETF7Uz2uAnwEu49x-9FmuTsds=&amp;tbnid=U8cZ--HfNJ6efM:&amp;tbnh=123&amp;tbnw=110&amp;prev=/images?q=%E0%B8%AA%E0%B8%B2%E0%B8%A3%E0%B8%9F%E0%B8%AD%E0%B8%81%E0%B8%82%E0%B8%B2%E0%B8%A7&amp;gbv=2&amp;hl=th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hyperlink" Target="http://images.google.co.th/imgres?imgurl=http://www.dld.go.th/niah/AnimalDisease/cow/images/vaci_blackleg.jpg&amp;imgrefurl=http://www.dld.go.th/niah/AnimalDisease/cow/cow_blackleg.htm&amp;h=180&amp;w=144&amp;sz=16&amp;hl=th&amp;start=4&amp;usg=__6_qRsf1QjCN9grlrTWYDlPxkoKQ=&amp;tbnid=ItXunGDK7vRDdM:&amp;tbnh=101&amp;tbnw=81&amp;prev=/images?q=%E0%B8%9F%E0%B8%AD%E0%B8%A3%E0%B9%8C%E0%B8%A1%E0%B8%B2%E0%B8%A5%E0%B8%B4%E0%B8%99&amp;gbv=2&amp;ndsp=20&amp;hl=th&amp;sa=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gif"/><Relationship Id="rId5" Type="http://schemas.openxmlformats.org/officeDocument/2006/relationships/image" Target="../media/image109.jpeg"/><Relationship Id="rId4" Type="http://schemas.openxmlformats.org/officeDocument/2006/relationships/hyperlink" Target="http://images.google.co.th/imgres?imgurl=http://www.rsu.ac.th/chem/picture1/cro6-2.jpg&amp;imgrefurl=http://www.rsu.ac.th/chem/news/view.php?id=59&amp;h=188&amp;w=250&amp;sz=50&amp;hl=th&amp;start=12&amp;usg=__w7bS-FqPEB1Q9GuEzqe-y2AonN4=&amp;tbnid=NgOr46vQtgyBPM:&amp;tbnh=83&amp;tbnw=111&amp;prev=/images?q=%E0%B8%9A%E0%B8%B5%E0%B8%81%E0%B9%80%E0%B8%81%E0%B8%AD%E0%B8%A3%E0%B9%8C&amp;gbv=2&amp;ndsp=20&amp;hl=th&amp;sa=N" TargetMode="Externa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61.19.248.235/uploads/9e7a3562c5.jpg&amp;imgrefurl=http://www.vios-club.com/board/viewtopic.php?p=1600202&amp;highlight=&amp;sid=a84e17ec7243b536479dc30cacd7b712&amp;h=480&amp;w=640&amp;sz=41&amp;hl=th&amp;start=10&amp;usg=__NRPh0DqXnl5qECNND2GulNqn-rY=&amp;tbnid=N14Nfkig2CSrpM:&amp;tbnh=103&amp;tbnw=137&amp;prev=/images?q=%E0%B8%9C%E0%B9%89%E0%B8%B2%E0%B8%82%E0%B8%B5%E0%B9%89%E0%B8%A3%E0%B8%B4%E0%B9%89%E0%B8%A7&amp;gbv=2&amp;hl=th" TargetMode="External"/><Relationship Id="rId13" Type="http://schemas.openxmlformats.org/officeDocument/2006/relationships/image" Target="../media/image116.jpeg"/><Relationship Id="rId3" Type="http://schemas.openxmlformats.org/officeDocument/2006/relationships/image" Target="../media/image111.jpeg"/><Relationship Id="rId7" Type="http://schemas.openxmlformats.org/officeDocument/2006/relationships/image" Target="../media/image113.jpeg"/><Relationship Id="rId12" Type="http://schemas.openxmlformats.org/officeDocument/2006/relationships/hyperlink" Target="http://images.google.co.th/imgres?imgurl=http://www.naturefg.com/images/b-fungi/agrocybe%20cylindracea.jpg&amp;imgrefurl=http://www.technoinhome.com/vspcite/front/board/show.php?tbl=tblwb03&amp;gid=20&amp;id=393&amp;PHPSESSID=16b62e5dbaad2e828e3a46ab2375bbef&amp;h=357&amp;w=500&amp;sz=28&amp;hl=th&amp;start=1&amp;usg=__6BGncz3YAx-D4QfT8c_W7BSzkrU=&amp;tbnid=XEATMq_J-k4b9M:&amp;tbnh=93&amp;tbnw=130&amp;prev=/images?q=%E0%B9%80%E0%B8%AB%E0%B9%87%E0%B8%94&amp;gbv=2&amp;hl=th" TargetMode="External"/><Relationship Id="rId2" Type="http://schemas.openxmlformats.org/officeDocument/2006/relationships/hyperlink" Target="http://images.google.co.th/imgres?imgurl=http://www.thaihealth.or.th/files/images/23510.jpg&amp;imgrefurl=http://www.thaihealth.or.th/cms/detail.php?id=%208307&amp;h=200&amp;w=200&amp;sz=26&amp;hl=th&amp;start=24&amp;usg=__XYIPtQpg70r_BFvdTMHWpSNP6dY=&amp;tbnid=h8pkf3aMEumG0M:&amp;tbnh=104&amp;tbnw=104&amp;prev=/images?q=%E0%B8%9F%E0%B8%AD%E0%B8%A3%E0%B9%8C%E0%B8%A1%E0%B8%B2%E0%B8%A5%E0%B8%B4%E0%B8%99&amp;start=20&amp;gbv=2&amp;ndsp=20&amp;hl=th&amp;sa=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www.thaiceotokyo.jp/thai/images/stories/2007/08/kungkaw.jpg&amp;imgrefurl=http://www.thaiceotokyo.jp/thai/index.php?option=com_content&amp;task=blogcategory&amp;id=22&amp;Itemid=39&amp;limit=9&amp;limitstart=27&amp;h=1728&amp;w=2304&amp;sz=1311&amp;hl=th&amp;start=2&amp;usg=__d-Jvb6cidD_Iv0U3TH4-k8ZOrQ0=&amp;tbnid=nnZ055YMtp7LAM:&amp;tbnh=112&amp;tbnw=150&amp;prev=/images?q=%E0%B8%81%E0%B8%B8%E0%B9%89%E0%B8%87&amp;gbv=2&amp;hl=th" TargetMode="External"/><Relationship Id="rId11" Type="http://schemas.openxmlformats.org/officeDocument/2006/relationships/image" Target="../media/image115.jpeg"/><Relationship Id="rId5" Type="http://schemas.openxmlformats.org/officeDocument/2006/relationships/image" Target="../media/image112.jpeg"/><Relationship Id="rId10" Type="http://schemas.openxmlformats.org/officeDocument/2006/relationships/hyperlink" Target="http://images.google.co.th/imgres?imgurl=http://www.palungjitrescuedisaster.com/wiki/images/7/77/%E0%B9%80%E0%B8%AB%E0%B9%87%E0%B8%94%E0%B8%9F%E0%B8%B2%E0%B8%872.jpg&amp;imgrefurl=http://www.palungjitrescuedisaster.com/wiki/index.php/%E0%B9%80%E0%B8%AB%E0%B9%87%E0%B8%94%E0%B8%9F%E0%B8%B2%E0%B8%87&amp;h=441&amp;w=316&amp;sz=25&amp;hl=th&amp;start=5&amp;usg=__FsrkvQ6ysDpQbBt37V5171Fp8f4=&amp;tbnid=Gq4_BiNnewl8xM:&amp;tbnh=127&amp;tbnw=91&amp;prev=/images?q=%E0%B9%80%E0%B8%AB%E0%B9%87%E0%B8%94&amp;gbv=2&amp;hl=th" TargetMode="External"/><Relationship Id="rId4" Type="http://schemas.openxmlformats.org/officeDocument/2006/relationships/hyperlink" Target="http://images.google.co.th/imgres?imgurl=http://news.sanook.com/story_picture/m/11665_002.jpg&amp;imgrefurl=http://news.sanook.com/social/social_11665.php&amp;h=174&amp;w=175&amp;sz=24&amp;hl=th&amp;start=3&amp;usg=__uiehLDDbiq3xgjCVdgo1vwnUJOg=&amp;tbnid=c_Pa1TEnROjd6M:&amp;tbnh=99&amp;tbnw=100&amp;prev=/images?q=%E0%B8%9F%E0%B8%AD%E0%B8%A3%E0%B9%8C%E0%B8%A1%E0%B8%B2%E0%B8%A5%E0%B8%B4%E0%B8%99&amp;gbv=2&amp;ndsp=20&amp;hl=th&amp;sa=N" TargetMode="External"/><Relationship Id="rId9" Type="http://schemas.openxmlformats.org/officeDocument/2006/relationships/image" Target="../media/image114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tnewsonline.net/entertainment/pics/20070702228_02.jpg&amp;imgrefurl=http://www.tnews.co.th/overview.php?id=3103&amp;h=282&amp;w=456&amp;sz=68&amp;hl=th&amp;start=14&amp;usg=__UBd3kETzsatTEXzHtFaxgOEpHVs=&amp;tbnid=2gXJcmEdip359M:&amp;tbnh=79&amp;tbnw=128&amp;prev=/images?q=%E0%B8%AD%E0%B8%B2%E0%B9%80%E0%B8%88%E0%B8%B5%E0%B8%A2%E0%B8%99&amp;gbv=2&amp;hl=th" TargetMode="External"/><Relationship Id="rId3" Type="http://schemas.openxmlformats.org/officeDocument/2006/relationships/image" Target="../media/image70.jpeg"/><Relationship Id="rId7" Type="http://schemas.openxmlformats.org/officeDocument/2006/relationships/image" Target="../media/image119.jpeg"/><Relationship Id="rId2" Type="http://schemas.openxmlformats.org/officeDocument/2006/relationships/hyperlink" Target="http://images.google.co.th/imgres?imgurl=http://www.dmj.ac.th/tipawan/health/acid2.JPG&amp;imgrefurl=http://www.dmj.ac.th/tipawan/book-antiacid.html&amp;h=273&amp;w=326&amp;sz=13&amp;hl=th&amp;start=2&amp;usg=__ORDVKRPELM0Oboc5tSsMP5kLkCI=&amp;tbnid=_6utHekHRMj-eM:&amp;tbnh=99&amp;tbnw=118&amp;prev=/images?q=%E0%B8%AD%E0%B9%88%E0%B8%AD%E0%B8%99%E0%B9%80%E0%B8%9E%E0%B8%A5%E0%B8%B5%E0%B8%A2&amp;gbv=2&amp;hl=t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learners.in.th/file/chanechaw/37884_002.jpg&amp;imgrefurl=http://learners.in.th/blog/valantine/55600&amp;h=278&amp;w=235&amp;sz=20&amp;hl=th&amp;start=1&amp;usg=__FYAUTLYBl1FMiPVj5AWne45ih_Y=&amp;tbnid=i9_g0zMWpe_89M:&amp;tbnh=114&amp;tbnw=96&amp;prev=/images?q=%E0%B8%AD%E0%B8%B2%E0%B9%80%E0%B8%88%E0%B8%B5%E0%B8%A2%E0%B8%99&amp;gbv=2&amp;hl=th" TargetMode="External"/><Relationship Id="rId11" Type="http://schemas.openxmlformats.org/officeDocument/2006/relationships/image" Target="../media/image120.jpeg"/><Relationship Id="rId5" Type="http://schemas.openxmlformats.org/officeDocument/2006/relationships/image" Target="../media/image118.jpeg"/><Relationship Id="rId10" Type="http://schemas.openxmlformats.org/officeDocument/2006/relationships/hyperlink" Target="http://images.google.co.th/imgres?imgurl=http://www.student.chula.ac.th/~48445167/webquest_project/pictures/body_collage.jpg&amp;imgrefurl=http://learners.in.th/blog/lord2/141663&amp;h=395&amp;w=283&amp;sz=81&amp;hl=th&amp;start=1&amp;usg=__EcRdOVDzOA3RJcubW_lYPgZ8kG0=&amp;tbnid=cr8JSNifLxWNfM:&amp;tbnh=124&amp;tbnw=89&amp;prev=/images?q=%E0%B8%AD%E0%B8%A7%E0%B8%B1%E0%B8%A2%E0%B8%A7%E0%B8%B0%E0%B8%A0%E0%B8%B2%E0%B8%A2%E0%B9%83%E0%B8%99&amp;gbv=2&amp;hl=th" TargetMode="External"/><Relationship Id="rId4" Type="http://schemas.openxmlformats.org/officeDocument/2006/relationships/hyperlink" Target="http://images.google.co.th/imgres?imgurl=http://www.tistr.or.th/t/publication/2/66/image/96_1.jpg&amp;imgrefurl=http://www.tistr.or.th/t/publication/page_area_show_bc.asp?i1=66&amp;i2=41&amp;h=217&amp;w=200&amp;sz=4&amp;hl=th&amp;start=5&amp;usg=__LDQamN41M3oSo8NZl7SM8mVdAB0=&amp;tbnid=Wq-P_FmlptUrIM:&amp;tbnh=107&amp;tbnw=99&amp;prev=/images?q=%E0%B8%AD%E0%B8%B2%E0%B9%80%E0%B8%88%E0%B8%B5%E0%B8%A2%E0%B8%99&amp;gbv=2&amp;hl=th" TargetMode="External"/><Relationship Id="rId9" Type="http://schemas.openxmlformats.org/officeDocument/2006/relationships/image" Target="../media/image10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hyperlink" Target="http://images.google.co.th/imgres?imgurl=http://www.rujirashop.com/shop/r/rshop/img-lib/spd_2007052284513_b.jpg&amp;imgrefurl=http://www.rujirashop.com/product.detail_0_th_704917&amp;usg=__MzT7UGafmp8CUN8o2hDCQWIPY5M=&amp;h=375&amp;w=500&amp;sz=35&amp;hl=en&amp;start=23&amp;tbnid=3_39ORaxoKmV3M:&amp;tbnh=98&amp;tbnw=130&amp;prev=/images?q=%E0%B8%A2%E0%B8%B2%E0%B8%86%E0%B9%88%E0%B8%B2%E0%B9%81%E0%B8%A1%E0%B8%A5%E0%B8%87&amp;gbv=2&amp;ndsp=20&amp;hl=en&amp;sa=N&amp;start=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e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oknation.net/blog/home/blog_data/689/22689/images/brain002.jpg&amp;imgrefurl=http://www.oknation.net/blog/print.php?id=236325&amp;usg=__ZHETHyPxKG1NFiESQiw0gX4tYdA=&amp;h=196&amp;w=232&amp;sz=13&amp;hl=en&amp;start=5&amp;um=1&amp;tbnid=ofwyEg5c-sVmdM:&amp;tbnh=92&amp;tbnw=109&amp;prev=/images?q=%E0%B8%98%E0%B8%B1%E0%B8%8D%E0%B8%9E%E0%B8%B7%E0%B8%8A&amp;gbv=2&amp;hl=en&amp;um=1" TargetMode="External"/><Relationship Id="rId3" Type="http://schemas.openxmlformats.org/officeDocument/2006/relationships/image" Target="../media/image123.jpeg"/><Relationship Id="rId7" Type="http://schemas.openxmlformats.org/officeDocument/2006/relationships/image" Target="../media/image125.jpeg"/><Relationship Id="rId2" Type="http://schemas.openxmlformats.org/officeDocument/2006/relationships/hyperlink" Target="http://images.google.co.th/imgres?imgurl=http://4.bp.blogspot.com/_ZFKcHqW-dFI/Se92IJL2mxI/AAAAAAAAABc/EMo7czv3WXk/s320/22830608.jpg&amp;imgrefurl=http://hi-lady.blogspot.com/2009/04/blog-post_9558.html&amp;usg=__5sF5Y6MV5mKmTeZH-UPvOahd8Wc=&amp;h=320&amp;w=313&amp;sz=38&amp;hl=en&amp;start=28&amp;tbnid=pvRqCR6FfeCumM:&amp;tbnh=118&amp;tbnw=115&amp;prev=/images?q=%E0%B8%A2%E0%B8%B2%E0%B8%86%E0%B9%88%E0%B8%B2%E0%B9%81%E0%B8%A1%E0%B8%A5%E0%B8%87&amp;gbv=2&amp;ndsp=20&amp;hl=en&amp;sa=N&amp;start=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women.sanook.com/story_picture/b/48081_002.jpg&amp;imgrefurl=http://blog.eduzones.com/offy/4930&amp;usg=__ieDAcwIgc5jbej-FHYSjEK2tTNU=&amp;h=199&amp;w=300&amp;sz=14&amp;hl=en&amp;start=1&amp;um=1&amp;tbnid=NFBsQ4J4AXvaEM:&amp;tbnh=77&amp;tbnw=116&amp;prev=/images?q=%E0%B8%98%E0%B8%B1%E0%B8%8D%E0%B8%9E%E0%B8%B7%E0%B8%8A&amp;gbv=2&amp;hl=en&amp;um=1" TargetMode="External"/><Relationship Id="rId11" Type="http://schemas.openxmlformats.org/officeDocument/2006/relationships/image" Target="../media/image127.jpeg"/><Relationship Id="rId5" Type="http://schemas.openxmlformats.org/officeDocument/2006/relationships/image" Target="../media/image124.jpeg"/><Relationship Id="rId10" Type="http://schemas.openxmlformats.org/officeDocument/2006/relationships/hyperlink" Target="http://images.google.co.th/imgres?imgurl=http://www.2how.com/board/picture/0707/18tyo574.jpg&amp;imgrefurl=http://www.2how.com/board/topic.php?id=24258&amp;usg=__M4r83_M0iF6IwbmAYJBT2qlEY1Y=&amp;h=500&amp;w=750&amp;sz=99&amp;hl=en&amp;start=20&amp;um=1&amp;tbnid=0FAu5C5U0scDJM:&amp;tbnh=94&amp;tbnw=141&amp;prev=/images?q=%E0%B8%9B%E0%B8%A5%E0%B8%B2%E0%B8%97%E0%B8%B9%E0%B9%80%E0%B8%84%E0%B9%87%E0%B8%A1&amp;gbv=2&amp;hl=en&amp;um=1" TargetMode="External"/><Relationship Id="rId4" Type="http://schemas.openxmlformats.org/officeDocument/2006/relationships/hyperlink" Target="http://images.google.co.th/imgres?imgurl=http://www.talaythai.com/image/koh-chang046.jpg&amp;imgrefurl=http://www.talaythai.com/issue/chang/09.php&amp;usg=__996sBu5THXcSihhP49IHR13T-gA=&amp;h=300&amp;w=473&amp;sz=36&amp;hl=en&amp;start=7&amp;um=1&amp;tbnid=YChbqxhCCjUo9M:&amp;tbnh=82&amp;tbnw=129&amp;prev=/images?q=%E0%B8%9B%E0%B8%A5%E0%B8%B2%E0%B9%80%E0%B8%84%E0%B9%87%E0%B8%A1&amp;gbv=2&amp;hl=en&amp;um=1" TargetMode="External"/><Relationship Id="rId9" Type="http://schemas.openxmlformats.org/officeDocument/2006/relationships/image" Target="../media/image126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2.jpeg"/><Relationship Id="rId2" Type="http://schemas.openxmlformats.org/officeDocument/2006/relationships/hyperlink" Target="http://images.google.co.th/imgres?imgurl=http://www.win-winmall.com/productimages/cct000313.jpg&amp;imgrefurl=http://www.win-winmall.com/products.php?sN=ktd8ntsubnhk2rnialeamv87i4&amp;idcategory=27&amp;usg=__PZDNKD1nnqClQmT2PUe55Skba3g=&amp;h=415&amp;w=580&amp;sz=36&amp;hl=en&amp;start=3&amp;um=1&amp;tbnid=60qorNdhSiffoM:&amp;tbnh=96&amp;tbnw=134&amp;prev=/images?q=%E0%B8%A5%E0%B9%89%E0%B8%B2%E0%B8%87%E0%B8%9C%E0%B8%B1%E0%B8%81%E0%B9%83%E0%B8%99%E0%B8%81%E0%B8%B0%E0%B8%A5%E0%B8%B0%E0%B8%A1%E0%B8%B1%E0%B8%87&amp;gbv=2&amp;hl=en&amp;um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www.kr.ac.th/tech/det48m2/f038.jpg&amp;imgrefurl=http://www.kr.ac.th/tech/det48m2/f012.html&amp;usg=__2l1cp5yeffzO-jaBr93VcRb-gYE=&amp;h=245&amp;w=259&amp;sz=12&amp;hl=en&amp;start=2&amp;um=1&amp;tbnid=UTdPzy63x5T22M:&amp;tbnh=106&amp;tbnw=112&amp;prev=/images?q=%E0%B8%99%E0%B9%89%E0%B8%B3%E0%B8%AA%E0%B9%89%E0%B8%A1%E0%B8%AA%E0%B8%B2%E0%B8%A2%E0%B8%8A%E0%B8%B9&amp;gbv=2&amp;hl=en&amp;um=1" TargetMode="External"/><Relationship Id="rId5" Type="http://schemas.openxmlformats.org/officeDocument/2006/relationships/image" Target="../media/image131.jpeg"/><Relationship Id="rId4" Type="http://schemas.openxmlformats.org/officeDocument/2006/relationships/hyperlink" Target="http://images.google.co.th/imgres?imgurl=http://www.bloggang.com/data/gang-meao/picture/1150917493.jpg&amp;imgrefurl=http://www.bloggang.com/viewdiary.php?id=gang-meao&amp;group=3&amp;month=06-2006&amp;date=22&amp;usg=__KoM9Qp6kNNzGeJFWpFj1PJ8cjc0=&amp;h=483&amp;w=643&amp;sz=40&amp;hl=en&amp;start=3&amp;um=1&amp;tbnid=JUkVeeXJt1ljoM:&amp;tbnh=103&amp;tbnw=137&amp;prev=/images?q=%E0%B8%9C%E0%B8%87%E0%B8%9F%E0%B8%B9&amp;gbv=2&amp;hl=en&amp;um=1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th/imgres?imgurl=http://share.psu.ac.th/file/apinya.r/wash+1.jpg&amp;imgrefurl=http://share.psu.ac.th/blog/agriforlife/11523&amp;usg=__88My7yePpTTPYTUkPpM3zr7wlek=&amp;h=350&amp;w=291&amp;sz=44&amp;hl=en&amp;start=5&amp;um=1&amp;tbnid=U9taKiEfYTtI1M:&amp;tbnh=120&amp;tbnw=100&amp;prev=/images?q=%E0%B8%A7%E0%B8%B4%E0%B8%98%E0%B8%B5%E0%B8%81%E0%B8%B2%E0%B8%A3%E0%B8%A5%E0%B9%89%E0%B8%B2%E0%B8%87%E0%B8%9C%E0%B8%B1%E0%B8%81&amp;gbv=2&amp;hl=en&amp;um=1" TargetMode="External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7" Type="http://schemas.openxmlformats.org/officeDocument/2006/relationships/image" Target="../media/image137.jpeg"/><Relationship Id="rId2" Type="http://schemas.openxmlformats.org/officeDocument/2006/relationships/hyperlink" Target="http://images.google.co.th/imgres?imgurl=http://www.bloggang.com/data/monnira/picture/1134279490.jpg&amp;imgrefurl=http://www.bloggang.com/viewdiary.php?id=monnira&amp;month=12-2005&amp;date=11&amp;group=28&amp;gblog=63&amp;usg=__OdzFa_l4KD30ZkDPolMy514Im2k=&amp;h=368&amp;w=480&amp;sz=50&amp;hl=en&amp;start=48&amp;um=1&amp;tbnid=1vNVPDwWnwsh0M:&amp;tbnh=99&amp;tbnw=129&amp;prev=/images?q=%E0%B8%81%E0%B8%B0%E0%B8%A5%E0%B8%B0%E0%B8%A1%E0%B8%B1%E0%B8%87+%E0%B8%A7%E0%B8%B4%E0%B8%98%E0%B8%B5%E0%B8%A5%E0%B9%89%E0%B8%B2%E0%B8%87%E0%B8%9C%E0%B8%B1%E0%B8%81&amp;gbv=2&amp;ndsp=18&amp;hl=en&amp;sa=N&amp;start=36&amp;um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.th/imgres?imgurl=http://topicstock.pantip.com/food/topicstock/2008/01/D6198490/D6198490-155.jpg&amp;imgrefurl=http://www.bloggang.com/viewdiary.php?id=monnira&amp;month=01-2008&amp;date=09&amp;group=63&amp;gblog=41&amp;usg=__Zi9K8vqvspFkebvdNgTNCUNpeJs=&amp;h=450&amp;w=600&amp;sz=93&amp;hl=en&amp;start=42&amp;um=1&amp;tbnid=bh2-CI6fzLSTPM:&amp;tbnh=101&amp;tbnw=135&amp;prev=/images?q=%E0%B9%81%E0%B8%8A%E0%B9%88%E0%B8%9C%E0%B8%B1%E0%B8%81%E0%B9%83%E0%B8%99%E0%B8%81%E0%B8%B0%E0%B8%A5%E0%B8%B0%E0%B8%A1%E0%B8%B1%E0%B8%87&amp;gbv=2&amp;ndsp=18&amp;hl=en&amp;sa=N&amp;start=36&amp;um=1" TargetMode="External"/><Relationship Id="rId5" Type="http://schemas.openxmlformats.org/officeDocument/2006/relationships/image" Target="../media/image136.jpeg"/><Relationship Id="rId4" Type="http://schemas.openxmlformats.org/officeDocument/2006/relationships/hyperlink" Target="http://images.google.co.th/imgres?imgurl=http://img299.imageshack.us/img299/4544/04qn5.jpg&amp;imgrefurl=http://www.trytodream.com/index.php?topic=260.0&amp;usg=__-hJV7M_QqxFrnSB06M7vxtmgqw4=&amp;h=292&amp;w=360&amp;sz=134&amp;hl=en&amp;start=2&amp;um=1&amp;tbnid=NkTzPz5p11EtQM:&amp;tbnh=98&amp;tbnw=121&amp;prev=/images?q=%E0%B8%95%E0%B9%89%E0%B8%A1%E0%B8%9C%E0%B8%B1%E0%B8%81&amp;gbv=2&amp;hl=en&amp;um=1" TargetMode="Externa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wmf"/><Relationship Id="rId3" Type="http://schemas.openxmlformats.org/officeDocument/2006/relationships/image" Target="../media/image165.jpeg"/><Relationship Id="rId7" Type="http://schemas.openxmlformats.org/officeDocument/2006/relationships/image" Target="../media/image169.wmf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Relationship Id="rId9" Type="http://schemas.openxmlformats.org/officeDocument/2006/relationships/image" Target="../media/image171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gif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jpe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wmf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/>
              <a:t>แนวทางการดำเนินงาน </a:t>
            </a:r>
            <a:r>
              <a:rPr lang="th-TH" dirty="0" err="1" smtClean="0"/>
              <a:t>อย.</a:t>
            </a:r>
            <a:r>
              <a:rPr lang="th-TH" dirty="0" smtClean="0"/>
              <a:t>น้อย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th-TH" dirty="0" smtClean="0"/>
          </a:p>
          <a:p>
            <a:pPr algn="r"/>
            <a:r>
              <a:rPr lang="th-TH" dirty="0" err="1" smtClean="0"/>
              <a:t>ภญ.</a:t>
            </a:r>
            <a:r>
              <a:rPr lang="th-TH" dirty="0" smtClean="0"/>
              <a:t> </a:t>
            </a:r>
            <a:r>
              <a:rPr lang="th-TH" dirty="0" err="1" smtClean="0"/>
              <a:t>ณัฐ</a:t>
            </a:r>
            <a:r>
              <a:rPr lang="th-TH" dirty="0" smtClean="0"/>
              <a:t>ยา</a:t>
            </a:r>
            <a:r>
              <a:rPr lang="th-TH" dirty="0" err="1" smtClean="0"/>
              <a:t>ภรณ์</a:t>
            </a:r>
            <a:r>
              <a:rPr lang="th-TH" dirty="0" smtClean="0"/>
              <a:t>  วงศ์บุญเกื้อกูล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บทบาทเจ้าหน้าที่ รพ.สต.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ส่งเสริมองค์ความรู้ให้แก่แกนนำนักเรียน ในพื้นที่</a:t>
            </a:r>
          </a:p>
          <a:p>
            <a:r>
              <a:rPr lang="th-TH" dirty="0" smtClean="0"/>
              <a:t>ร่วมดำเนินกิจการตรวจสอบเฝ้าระวัง อาทิ ฉลากผลิตภัณฑ์สุขภาพ ,สารปนเปื้อน, โฆษณา</a:t>
            </a:r>
          </a:p>
          <a:p>
            <a:r>
              <a:rPr lang="th-TH" dirty="0" smtClean="0"/>
              <a:t>ติดตามการประเมินตนเอง ผ่านแบบประเมินมาตรฐานการดำเนินงาน </a:t>
            </a:r>
            <a:r>
              <a:rPr lang="th-TH" dirty="0" err="1" smtClean="0"/>
              <a:t>อย.</a:t>
            </a:r>
            <a:r>
              <a:rPr lang="th-TH" dirty="0" smtClean="0"/>
              <a:t>น้อย </a:t>
            </a:r>
            <a:br>
              <a:rPr lang="th-TH" dirty="0" smtClean="0"/>
            </a:b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สิ่งที่คาดหวังจากนักเรียนแกนนำ </a:t>
            </a:r>
            <a:r>
              <a:rPr lang="th-TH" dirty="0" err="1" smtClean="0"/>
              <a:t>อย.</a:t>
            </a:r>
            <a:r>
              <a:rPr lang="th-TH" dirty="0" smtClean="0"/>
              <a:t>น้อย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800" dirty="0" smtClean="0"/>
              <a:t>หลีกเลี่ยงการบริโภคอาหารรสจัด (หวาน มัน เค็ม)</a:t>
            </a:r>
          </a:p>
          <a:p>
            <a:r>
              <a:rPr lang="th-TH" sz="2800" dirty="0" smtClean="0"/>
              <a:t>หลีกเลี่ยงการซื้อหรือใช้ผลิตภัณฑ์สุขภาพตามโฆษณาชวนเชื่อ</a:t>
            </a:r>
          </a:p>
          <a:p>
            <a:r>
              <a:rPr lang="th-TH" sz="2800" dirty="0" smtClean="0"/>
              <a:t>หลีกเลี่ยงการบริโภคอาหารที่ใช้น้ำมันทอดซ้ำ</a:t>
            </a:r>
          </a:p>
          <a:p>
            <a:r>
              <a:rPr lang="th-TH" sz="2800" dirty="0" smtClean="0"/>
              <a:t>ใช้</a:t>
            </a:r>
            <a:r>
              <a:rPr lang="th-TH" sz="2800" dirty="0" err="1" smtClean="0"/>
              <a:t>ยาสเตียรอยด์</a:t>
            </a:r>
            <a:r>
              <a:rPr lang="th-TH" sz="2800" dirty="0" smtClean="0"/>
              <a:t>อย่างถูกต้องเหมาะสม</a:t>
            </a:r>
          </a:p>
          <a:p>
            <a:r>
              <a:rPr lang="th-TH" sz="2800" dirty="0" smtClean="0"/>
              <a:t>อ่านฉลากอาหาร ยา และเครื่องสำอาง ก่อนซื้อหรือใช้</a:t>
            </a:r>
            <a:endParaRPr lang="th-TH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 descr="ช่อดอกไม้"/>
          <p:cNvSpPr>
            <a:spLocks noGrp="1" noChangeArrowheads="1"/>
          </p:cNvSpPr>
          <p:nvPr>
            <p:ph type="title"/>
          </p:nvPr>
        </p:nvSpPr>
        <p:spPr>
          <a:xfrm>
            <a:off x="495300" y="274643"/>
            <a:ext cx="8915400" cy="992187"/>
          </a:xfrm>
          <a:noFill/>
          <a:ln/>
        </p:spPr>
        <p:txBody>
          <a:bodyPr/>
          <a:lstStyle/>
          <a:p>
            <a:r>
              <a:rPr lang="th-TH" sz="5400" dirty="0"/>
              <a:t>ฉลากอาหารและการเลือกซื้อ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896015" y="1627188"/>
            <a:ext cx="8815652" cy="4897437"/>
          </a:xfrm>
        </p:spPr>
        <p:txBody>
          <a:bodyPr>
            <a:normAutofit/>
          </a:bodyPr>
          <a:lstStyle/>
          <a:p>
            <a:r>
              <a:rPr lang="th-TH" sz="3200" dirty="0" smtClean="0"/>
              <a:t>ขอบเขตเนื้อหา</a:t>
            </a:r>
          </a:p>
          <a:p>
            <a:pPr lvl="1"/>
            <a:r>
              <a:rPr lang="th-TH" sz="3200" dirty="0" smtClean="0"/>
              <a:t>ประเภท</a:t>
            </a:r>
            <a:r>
              <a:rPr lang="th-TH" sz="3200" dirty="0"/>
              <a:t>ของอาหารที่ต้องมี</a:t>
            </a:r>
            <a:r>
              <a:rPr lang="th-TH" sz="3200" dirty="0" smtClean="0"/>
              <a:t>ฉลาก ตามประกาศกระทรวงสาธารณสุข ฉบับที่ ๑๙๔ พ.ศ. ๒๕๔๓ เรื่องฉลาก</a:t>
            </a:r>
          </a:p>
          <a:p>
            <a:pPr lvl="1"/>
            <a:r>
              <a:rPr lang="th-TH" sz="3200" dirty="0" smtClean="0"/>
              <a:t>หลัก</a:t>
            </a:r>
            <a:r>
              <a:rPr lang="th-TH" sz="3200" dirty="0"/>
              <a:t>ในการพิจารณาฉลากอาหารและตัวอย่าง</a:t>
            </a:r>
            <a:r>
              <a:rPr lang="th-TH" sz="3200" dirty="0" smtClean="0"/>
              <a:t>ฉลาก</a:t>
            </a:r>
          </a:p>
          <a:p>
            <a:pPr lvl="1"/>
            <a:r>
              <a:rPr lang="th-TH" sz="3200" dirty="0" smtClean="0"/>
              <a:t>การสืบค้นเลข</a:t>
            </a:r>
            <a:r>
              <a:rPr lang="th-TH" sz="3200" dirty="0" err="1" smtClean="0"/>
              <a:t>สารบบ</a:t>
            </a:r>
            <a:r>
              <a:rPr lang="th-TH" sz="3200" dirty="0" smtClean="0"/>
              <a:t>อาหารผ่านระบบ </a:t>
            </a:r>
            <a:r>
              <a:rPr lang="en-US" sz="3200" dirty="0" smtClean="0"/>
              <a:t>internet</a:t>
            </a:r>
          </a:p>
          <a:p>
            <a:pPr lvl="1"/>
            <a:r>
              <a:rPr lang="th-TH" sz="3200" dirty="0" smtClean="0"/>
              <a:t>รายละเอียดของฉลากอาหาร ตามประกาศกระทรวงสาธารณสุข ฉบับที่ ๓๖๗ พ.ศ. ๒๕๕๗ (มีผลบังคับใช้วันที่ ๗ ธันวาคม ๒๕๕๗๗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นิยาม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968838"/>
            <a:ext cx="8915400" cy="4389120"/>
          </a:xfrm>
        </p:spPr>
        <p:txBody>
          <a:bodyPr>
            <a:normAutofit/>
          </a:bodyPr>
          <a:lstStyle/>
          <a:p>
            <a:r>
              <a:rPr lang="th-TH" sz="2800" dirty="0" smtClean="0"/>
              <a:t>อาหาร ตาม</a:t>
            </a:r>
            <a:r>
              <a:rPr lang="th-TH" sz="2800" dirty="0" err="1" smtClean="0"/>
              <a:t>พรบ.</a:t>
            </a:r>
            <a:r>
              <a:rPr lang="th-TH" sz="2800" dirty="0" smtClean="0"/>
              <a:t> อาหาร พ.ศ. 2522 หมายถึง ของกิน หรือเครื่องค้ำจุนชีวิต ได้แก่ วัตถุดิบทุกชนิดที่คนกิน ดื่ม อม หรือนำเข้าสู่ร่างกาย ไม่ว่าด้วยวิธีใดหรือในรูปลักษณะใด แต่ทั้งนี้ไม่รวมถึงยา </a:t>
            </a:r>
          </a:p>
          <a:p>
            <a:r>
              <a:rPr lang="th-TH" sz="2800" dirty="0" smtClean="0"/>
              <a:t>ฉลาก หมายถึง  รูป รอยประดิษฐ์ กระดาษหรือสิ่งอื่นใดที่ทำให้ ปรากฏข้อความเกี่ยวกับสินค้า ซึ่งแสดงไว้ที่สินค้าหรือภาชนะบรรจุหรือหีบห่อ  หรือสอดแทรกหรือรวมไว้กับสินค้าหรือภาชนะบรรจุหรือหีบห่อ</a:t>
            </a:r>
            <a:endParaRPr lang="th-TH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เครื่องเขียน"/>
          <p:cNvSpPr>
            <a:spLocks noGrp="1" noChangeArrowheads="1"/>
          </p:cNvSpPr>
          <p:nvPr>
            <p:ph type="title"/>
          </p:nvPr>
        </p:nvSpPr>
        <p:spPr>
          <a:xfrm>
            <a:off x="619098" y="357166"/>
            <a:ext cx="8657431" cy="1524000"/>
          </a:xfrm>
          <a:noFill/>
          <a:ln/>
          <a:effectLst>
            <a:prstShdw prst="shdw18" dist="17961" dir="13500000">
              <a:srgbClr val="FFFFCC">
                <a:gamma/>
                <a:shade val="60000"/>
                <a:invGamma/>
              </a:srgbClr>
            </a:prstShdw>
          </a:effectLst>
        </p:spPr>
        <p:txBody>
          <a:bodyPr>
            <a:normAutofit/>
          </a:bodyPr>
          <a:lstStyle/>
          <a:p>
            <a:r>
              <a:rPr lang="th-TH" sz="4400" b="1" dirty="0">
                <a:latin typeface="Angsana New" pitchFamily="18" charset="-34"/>
              </a:rPr>
              <a:t>ประเภทของ</a:t>
            </a:r>
            <a:r>
              <a:rPr lang="th-TH" sz="4400" b="1" dirty="0" smtClean="0">
                <a:latin typeface="Angsana New" pitchFamily="18" charset="-34"/>
              </a:rPr>
              <a:t>อาหารตาม ประกาศกระทรวงสาธารณสุข ฉบับที่ ๑๙๔ พ.ศ. ๒๕๔๓ เรื่องฉลาก</a:t>
            </a:r>
            <a:endParaRPr lang="th-TH" sz="4400" b="1" dirty="0">
              <a:latin typeface="Angsana New" pitchFamily="18" charset="-34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363795" y="1997076"/>
            <a:ext cx="8046905" cy="3960813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hlink"/>
              </a:buClr>
              <a:buFontTx/>
              <a:buNone/>
            </a:pPr>
            <a:r>
              <a:rPr lang="th-TH" sz="2800" dirty="0">
                <a:latin typeface="Angsana New" pitchFamily="18" charset="-34"/>
              </a:rPr>
              <a:t>แบ่งเป็น</a:t>
            </a:r>
            <a:r>
              <a:rPr lang="en-US" sz="2800" dirty="0">
                <a:latin typeface="Angsana New" pitchFamily="18" charset="-34"/>
              </a:rPr>
              <a:t> 4 </a:t>
            </a:r>
            <a:r>
              <a:rPr lang="th-TH" sz="2800" dirty="0">
                <a:latin typeface="Angsana New" pitchFamily="18" charset="-34"/>
              </a:rPr>
              <a:t>ประเภทคือ</a:t>
            </a:r>
          </a:p>
          <a:p>
            <a:pPr marL="609600" indent="-609600">
              <a:buClr>
                <a:schemeClr val="hlink"/>
              </a:buClr>
              <a:buSzPct val="55000"/>
              <a:buFont typeface="Wingdings 2" pitchFamily="18" charset="2"/>
              <a:buChar char=""/>
            </a:pPr>
            <a:r>
              <a:rPr lang="th-TH" sz="3200" dirty="0">
                <a:latin typeface="Angsana New" pitchFamily="18" charset="-34"/>
              </a:rPr>
              <a:t>อาหารควบคุมเฉพาะ</a:t>
            </a:r>
            <a:r>
              <a:rPr lang="en-US" sz="3200" dirty="0">
                <a:latin typeface="Angsana New" pitchFamily="18" charset="-34"/>
              </a:rPr>
              <a:t> </a:t>
            </a:r>
            <a:endParaRPr lang="th-TH" sz="3200" dirty="0">
              <a:latin typeface="Angsana New" pitchFamily="18" charset="-34"/>
            </a:endParaRPr>
          </a:p>
          <a:p>
            <a:pPr marL="609600" indent="-609600">
              <a:buClr>
                <a:schemeClr val="hlink"/>
              </a:buClr>
              <a:buSzPct val="55000"/>
              <a:buFont typeface="Wingdings 2" pitchFamily="18" charset="2"/>
              <a:buChar char=""/>
            </a:pPr>
            <a:r>
              <a:rPr lang="th-TH" sz="3200" dirty="0">
                <a:latin typeface="Angsana New" pitchFamily="18" charset="-34"/>
              </a:rPr>
              <a:t>อาหารที่กำหนดคุณภาพหรือมาตรฐาน</a:t>
            </a:r>
            <a:r>
              <a:rPr lang="en-US" sz="3200" dirty="0">
                <a:latin typeface="Angsana New" pitchFamily="18" charset="-34"/>
              </a:rPr>
              <a:t> </a:t>
            </a:r>
            <a:endParaRPr lang="th-TH" sz="3200" dirty="0">
              <a:latin typeface="Angsana New" pitchFamily="18" charset="-34"/>
            </a:endParaRPr>
          </a:p>
          <a:p>
            <a:pPr marL="609600" indent="-609600">
              <a:buClr>
                <a:schemeClr val="hlink"/>
              </a:buClr>
              <a:buSzPct val="55000"/>
              <a:buFont typeface="Wingdings 2" pitchFamily="18" charset="2"/>
              <a:buChar char=""/>
            </a:pPr>
            <a:r>
              <a:rPr lang="th-TH" sz="3200" dirty="0">
                <a:latin typeface="Angsana New" pitchFamily="18" charset="-34"/>
              </a:rPr>
              <a:t>อาหารที่ต้องมีฉลาก</a:t>
            </a:r>
            <a:r>
              <a:rPr lang="en-US" sz="3200" dirty="0">
                <a:latin typeface="Angsana New" pitchFamily="18" charset="-34"/>
              </a:rPr>
              <a:t> </a:t>
            </a:r>
            <a:endParaRPr lang="th-TH" sz="3200" dirty="0">
              <a:latin typeface="Angsana New" pitchFamily="18" charset="-34"/>
            </a:endParaRPr>
          </a:p>
          <a:p>
            <a:pPr marL="609600" indent="-609600">
              <a:buClr>
                <a:schemeClr val="hlink"/>
              </a:buClr>
              <a:buSzPct val="55000"/>
              <a:buFont typeface="Wingdings 2" pitchFamily="18" charset="2"/>
              <a:buChar char=""/>
            </a:pPr>
            <a:r>
              <a:rPr lang="th-TH" sz="3200" dirty="0">
                <a:latin typeface="Angsana New" pitchFamily="18" charset="-34"/>
              </a:rPr>
              <a:t>อาหารทั่วไปอื่นๆ</a:t>
            </a:r>
            <a:r>
              <a:rPr lang="en-US" sz="3200" dirty="0">
                <a:latin typeface="Angsana New" pitchFamily="18" charset="-34"/>
              </a:rPr>
              <a:t> </a:t>
            </a:r>
            <a:endParaRPr lang="th-TH" sz="3200" dirty="0">
              <a:latin typeface="Angsana New" pitchFamily="18" charset="-34"/>
            </a:endParaRPr>
          </a:p>
        </p:txBody>
      </p:sp>
      <p:pic>
        <p:nvPicPr>
          <p:cNvPr id="4100" name="Picture 4" descr="Meal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21450" y="4419600"/>
            <a:ext cx="2806700" cy="17097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12" y="571480"/>
            <a:ext cx="8915400" cy="1143000"/>
          </a:xfrm>
          <a:noFill/>
        </p:spPr>
        <p:txBody>
          <a:bodyPr>
            <a:normAutofit/>
          </a:bodyPr>
          <a:lstStyle/>
          <a:p>
            <a:r>
              <a:rPr lang="en-US" sz="5400" dirty="0"/>
              <a:t>1. </a:t>
            </a:r>
            <a:r>
              <a:rPr lang="th-TH" sz="5400" dirty="0"/>
              <a:t>อาหารควบคุมเฉพาะ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>
            <a:normAutofit/>
          </a:bodyPr>
          <a:lstStyle/>
          <a:p>
            <a:pPr algn="thaiDist">
              <a:lnSpc>
                <a:spcPct val="90000"/>
              </a:lnSpc>
              <a:buFontTx/>
              <a:buNone/>
            </a:pPr>
            <a:r>
              <a:rPr lang="th-TH" sz="3600" dirty="0">
                <a:latin typeface="Angsana New" pitchFamily="18" charset="-34"/>
              </a:rPr>
              <a:t>  		  ได้แก่อาหารที่กระทรวงสาธารณสุขได้กำหนดคุณภาพและมาตรฐานไว้</a:t>
            </a:r>
            <a:r>
              <a:rPr lang="en-US" sz="3600" dirty="0">
                <a:latin typeface="Angsana New" pitchFamily="18" charset="-34"/>
              </a:rPr>
              <a:t> </a:t>
            </a:r>
            <a:r>
              <a:rPr lang="th-TH" sz="3600" dirty="0">
                <a:latin typeface="Angsana New" pitchFamily="18" charset="-34"/>
              </a:rPr>
              <a:t>ผู้ที่จะผลิตหรือนำเข้า</a:t>
            </a:r>
            <a:r>
              <a:rPr lang="en-US" sz="3600" dirty="0">
                <a:latin typeface="Angsana New" pitchFamily="18" charset="-34"/>
              </a:rPr>
              <a:t> 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จะต้องขอขึ้นทะเบียนตำรับอาหารหรือขออนุญาตใช้ฉลากอาหาร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 </a:t>
            </a:r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ซึ่ง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จะต้องมีเลข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</a:t>
            </a:r>
            <a:r>
              <a:rPr lang="th-TH" sz="3600" dirty="0" err="1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อย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. 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แสดงบนฉลาก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 </a:t>
            </a:r>
            <a:r>
              <a:rPr lang="th-TH" sz="3600" dirty="0">
                <a:latin typeface="Angsana New" pitchFamily="18" charset="-34"/>
              </a:rPr>
              <a:t>ซึ่งแสดงว่าได้รับการพิจารณาเห็นชอบจากคณะกรรมการอาหารและยาแล้ว</a:t>
            </a:r>
            <a:r>
              <a:rPr lang="en-US" sz="3600" dirty="0">
                <a:latin typeface="Angsana New" pitchFamily="18" charset="-34"/>
              </a:rPr>
              <a:t> </a:t>
            </a:r>
            <a:r>
              <a:rPr lang="th-TH" sz="3600" dirty="0">
                <a:latin typeface="Angsana New" pitchFamily="18" charset="-34"/>
              </a:rPr>
              <a:t>ปัจจุบันมีอาหารที่ถูกกำหนดให้เป็นอาหารเฉพาะจำนวนทั้งสิ้น</a:t>
            </a:r>
            <a:r>
              <a:rPr lang="en-US" sz="2800" dirty="0">
                <a:latin typeface="Angsana New" pitchFamily="18" charset="-34"/>
              </a:rPr>
              <a:t> 15 </a:t>
            </a:r>
            <a:r>
              <a:rPr lang="th-TH" sz="3600" dirty="0">
                <a:latin typeface="Angsana New" pitchFamily="18" charset="-34"/>
              </a:rPr>
              <a:t>ประเภท</a:t>
            </a:r>
            <a:r>
              <a:rPr lang="en-US" sz="3600" dirty="0">
                <a:latin typeface="Angsana New" pitchFamily="18" charset="-34"/>
              </a:rPr>
              <a:t>   </a:t>
            </a:r>
            <a:r>
              <a:rPr lang="th-TH" sz="3600" dirty="0">
                <a:latin typeface="Angsana New" pitchFamily="18" charset="-34"/>
              </a:rPr>
              <a:t>เช่น</a:t>
            </a:r>
            <a:r>
              <a:rPr lang="en-US" sz="3600" dirty="0">
                <a:latin typeface="Angsana New" pitchFamily="18" charset="-34"/>
              </a:rPr>
              <a:t> </a:t>
            </a:r>
            <a:r>
              <a:rPr lang="th-TH" sz="3600" dirty="0">
                <a:solidFill>
                  <a:schemeClr val="tx2"/>
                </a:solidFill>
                <a:latin typeface="Angsana New" pitchFamily="18" charset="-34"/>
              </a:rPr>
              <a:t>วัตถุที่ใช้ปรุงแต่งรสอาหาร</a:t>
            </a:r>
            <a:r>
              <a:rPr lang="en-US" sz="3600" dirty="0">
                <a:solidFill>
                  <a:schemeClr val="tx2"/>
                </a:solidFill>
                <a:latin typeface="Angsana New" pitchFamily="18" charset="-34"/>
              </a:rPr>
              <a:t>,</a:t>
            </a:r>
            <a:r>
              <a:rPr lang="th-TH" sz="3600" dirty="0">
                <a:solidFill>
                  <a:schemeClr val="tx2"/>
                </a:solidFill>
                <a:latin typeface="Angsana New" pitchFamily="18" charset="-34"/>
              </a:rPr>
              <a:t>สีผสมอาหาร,ผลิตภัณฑ์นม</a:t>
            </a:r>
            <a:r>
              <a:rPr lang="th-TH" sz="3600" dirty="0">
                <a:latin typeface="Angsana New" pitchFamily="18" charset="-34"/>
              </a:rPr>
              <a:t> เป็นต้น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12" y="500042"/>
            <a:ext cx="8915400" cy="1143000"/>
          </a:xfrm>
          <a:noFill/>
        </p:spPr>
        <p:txBody>
          <a:bodyPr>
            <a:normAutofit/>
          </a:bodyPr>
          <a:lstStyle/>
          <a:p>
            <a:r>
              <a:rPr lang="en-US" sz="5400" dirty="0"/>
              <a:t>2</a:t>
            </a:r>
            <a:r>
              <a:rPr lang="en-US" sz="5400" dirty="0">
                <a:latin typeface="Angsana New" pitchFamily="18" charset="-34"/>
              </a:rPr>
              <a:t>. </a:t>
            </a:r>
            <a:r>
              <a:rPr lang="th-TH" sz="5400" dirty="0">
                <a:latin typeface="Angsana New" pitchFamily="18" charset="-34"/>
              </a:rPr>
              <a:t>อาหารที่กำหนดคุณภาพหรือมาตรฐาน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32634" y="1770080"/>
            <a:ext cx="8514689" cy="3802063"/>
          </a:xfrm>
          <a:noFill/>
        </p:spPr>
        <p:txBody>
          <a:bodyPr>
            <a:noAutofit/>
          </a:bodyPr>
          <a:lstStyle/>
          <a:p>
            <a:pPr indent="22225" algn="thaiDist">
              <a:lnSpc>
                <a:spcPct val="90000"/>
              </a:lnSpc>
              <a:buFontTx/>
              <a:buNone/>
            </a:pPr>
            <a:r>
              <a:rPr lang="th-TH" sz="4000" dirty="0">
                <a:latin typeface="Angsana New" pitchFamily="18" charset="-34"/>
              </a:rPr>
              <a:t>	หมายถึงอาหารที่กระทรวงสาธารณสุข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>
                <a:latin typeface="Angsana New" pitchFamily="18" charset="-34"/>
              </a:rPr>
              <a:t>กำหนดคุณภาพหรือมาตรฐาน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>
                <a:latin typeface="Angsana New" pitchFamily="18" charset="-34"/>
              </a:rPr>
              <a:t>โดยผู้ผลิตหรือนำเข้า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ไม่ต้องขอขึ้นทะเบียนตำรับอาหาร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 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แต่ต้องขออนุญาตใช้ฉลาก</a:t>
            </a:r>
            <a:r>
              <a:rPr lang="th-TH" sz="4000" dirty="0" smtClean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อาหาร </a:t>
            </a:r>
            <a:r>
              <a:rPr lang="th-TH" sz="4000" dirty="0" smtClean="0">
                <a:latin typeface="Angsana New" pitchFamily="18" charset="-34"/>
              </a:rPr>
              <a:t>ซึ่ง</a:t>
            </a:r>
            <a:r>
              <a:rPr lang="th-TH" sz="4000" dirty="0">
                <a:latin typeface="Angsana New" pitchFamily="18" charset="-34"/>
              </a:rPr>
              <a:t>จะต้อง 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มีเลข </a:t>
            </a:r>
            <a:r>
              <a:rPr lang="th-TH" sz="4000" dirty="0" err="1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อย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.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</a:t>
            </a:r>
            <a:r>
              <a:rPr lang="th-TH" sz="4000" dirty="0">
                <a:latin typeface="Angsana New" pitchFamily="18" charset="-34"/>
              </a:rPr>
              <a:t>แสดงอยู่บนฉลากของอาหารที่ได้รับอนุญาตใช้ฉลากอาหารแล้วเช่น</a:t>
            </a:r>
            <a:r>
              <a:rPr lang="en-US" sz="4000" dirty="0">
                <a:latin typeface="Angsana New" pitchFamily="18" charset="-34"/>
              </a:rPr>
              <a:t>     </a:t>
            </a:r>
            <a:r>
              <a:rPr lang="th-TH" sz="4000" dirty="0" smtClean="0">
                <a:solidFill>
                  <a:schemeClr val="tx2"/>
                </a:solidFill>
                <a:latin typeface="Angsana New" pitchFamily="18" charset="-34"/>
              </a:rPr>
              <a:t>ช็อกโกแลต</a:t>
            </a:r>
            <a:r>
              <a:rPr lang="en-US" sz="4000" dirty="0" smtClean="0">
                <a:solidFill>
                  <a:schemeClr val="tx2"/>
                </a:solidFill>
                <a:latin typeface="Angsana New" pitchFamily="18" charset="-34"/>
              </a:rPr>
              <a:t>    </a:t>
            </a:r>
            <a:r>
              <a:rPr lang="th-TH" sz="4000" dirty="0">
                <a:solidFill>
                  <a:schemeClr val="tx2"/>
                </a:solidFill>
                <a:latin typeface="Angsana New" pitchFamily="18" charset="-34"/>
              </a:rPr>
              <a:t>ชาสมุนไพร   ชา    กาแฟ </a:t>
            </a:r>
            <a:r>
              <a:rPr lang="th-TH" sz="4000" dirty="0" smtClean="0">
                <a:solidFill>
                  <a:schemeClr val="tx2"/>
                </a:solidFill>
                <a:latin typeface="Angsana New" pitchFamily="18" charset="-34"/>
              </a:rPr>
              <a:t> </a:t>
            </a:r>
            <a:r>
              <a:rPr lang="th-TH" sz="4000" dirty="0">
                <a:solidFill>
                  <a:schemeClr val="tx2"/>
                </a:solidFill>
                <a:latin typeface="Angsana New" pitchFamily="18" charset="-34"/>
              </a:rPr>
              <a:t>น้ำมันถั่ว</a:t>
            </a:r>
            <a:r>
              <a:rPr lang="th-TH" sz="4000" dirty="0" smtClean="0">
                <a:solidFill>
                  <a:schemeClr val="tx2"/>
                </a:solidFill>
                <a:latin typeface="Angsana New" pitchFamily="18" charset="-34"/>
              </a:rPr>
              <a:t>เหลือง ผลิตภัณฑ์เสริมอาหาร</a:t>
            </a:r>
            <a:r>
              <a:rPr lang="th-TH" sz="4000" dirty="0" smtClean="0">
                <a:latin typeface="Angsana New" pitchFamily="18" charset="-34"/>
              </a:rPr>
              <a:t>   </a:t>
            </a:r>
            <a:r>
              <a:rPr lang="th-TH" sz="4000" dirty="0">
                <a:latin typeface="Angsana New" pitchFamily="18" charset="-34"/>
              </a:rPr>
              <a:t>เป็นต้น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4800" dirty="0"/>
              <a:t>3</a:t>
            </a:r>
            <a:r>
              <a:rPr lang="en-US" sz="5400" dirty="0">
                <a:latin typeface="Angsana New" pitchFamily="18" charset="-34"/>
              </a:rPr>
              <a:t>.</a:t>
            </a:r>
            <a:r>
              <a:rPr lang="th-TH" sz="5400" dirty="0">
                <a:latin typeface="Angsana New" pitchFamily="18" charset="-34"/>
              </a:rPr>
              <a:t>อาหารที่ต้องมีฉลาก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th-TH" sz="4000" dirty="0">
                <a:latin typeface="Angsana New" pitchFamily="18" charset="-34"/>
              </a:rPr>
              <a:t>		 คืออาหารที่กระทรวงสาธารณสุขกำหนดให้ใช้เป็นอาหารที่ต้อง</a:t>
            </a:r>
            <a:r>
              <a:rPr lang="th-TH" sz="4000" dirty="0" smtClean="0">
                <a:latin typeface="Angsana New" pitchFamily="18" charset="-34"/>
              </a:rPr>
              <a:t>มีการแสดงฉลาก</a:t>
            </a:r>
            <a:r>
              <a:rPr lang="th-TH" sz="4000" dirty="0">
                <a:latin typeface="Angsana New" pitchFamily="18" charset="-34"/>
              </a:rPr>
              <a:t>ตาม</a:t>
            </a:r>
            <a:r>
              <a:rPr lang="th-TH" sz="4000" dirty="0" smtClean="0">
                <a:latin typeface="Angsana New" pitchFamily="18" charset="-34"/>
              </a:rPr>
              <a:t>ข้อกำหนดเช่น  อาหาร</a:t>
            </a:r>
            <a:r>
              <a:rPr lang="th-TH" sz="4000" dirty="0">
                <a:latin typeface="Angsana New" pitchFamily="18" charset="-34"/>
              </a:rPr>
              <a:t>สำเร็จรูปที่พร้อมบริโภคทันที  อาหารพร้อมปรุง  </a:t>
            </a:r>
            <a:r>
              <a:rPr lang="th-TH" sz="4000" dirty="0">
                <a:solidFill>
                  <a:schemeClr val="tx2"/>
                </a:solidFill>
                <a:latin typeface="Angsana New" pitchFamily="18" charset="-34"/>
              </a:rPr>
              <a:t>ขนมปัง</a:t>
            </a:r>
            <a:r>
              <a:rPr lang="th-TH" sz="4000" dirty="0">
                <a:latin typeface="Angsana New" pitchFamily="18" charset="-34"/>
              </a:rPr>
              <a:t>  </a:t>
            </a:r>
            <a:r>
              <a:rPr lang="th-TH" sz="4000" dirty="0">
                <a:solidFill>
                  <a:schemeClr val="tx2"/>
                </a:solidFill>
                <a:latin typeface="Angsana New" pitchFamily="18" charset="-34"/>
              </a:rPr>
              <a:t>ลูกอม</a:t>
            </a:r>
            <a:r>
              <a:rPr lang="th-TH" sz="4000" dirty="0">
                <a:latin typeface="Angsana New" pitchFamily="18" charset="-34"/>
              </a:rPr>
              <a:t>  </a:t>
            </a:r>
            <a:r>
              <a:rPr lang="th-TH" sz="4000" dirty="0">
                <a:solidFill>
                  <a:schemeClr val="tx2"/>
                </a:solidFill>
                <a:latin typeface="Angsana New" pitchFamily="18" charset="-34"/>
              </a:rPr>
              <a:t>หมากฝรั่ง</a:t>
            </a:r>
            <a:r>
              <a:rPr lang="th-TH" sz="4000" dirty="0">
                <a:latin typeface="Angsana New" pitchFamily="18" charset="-34"/>
              </a:rPr>
              <a:t>  ผลิตภัณฑ์จากเนื้อสัตว์  เครื่องปรุงรส เป็นต้น</a:t>
            </a:r>
          </a:p>
          <a:p>
            <a:pPr>
              <a:buFontTx/>
              <a:buNone/>
            </a:pPr>
            <a:r>
              <a:rPr lang="th-TH" sz="4000" dirty="0">
                <a:latin typeface="Angsana New" pitchFamily="18" charset="-34"/>
              </a:rPr>
              <a:t>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4800" dirty="0">
                <a:cs typeface="Cordia New" pitchFamily="34" charset="-34"/>
              </a:rPr>
              <a:t>4.</a:t>
            </a:r>
            <a:r>
              <a:rPr lang="th-TH" sz="5400" dirty="0"/>
              <a:t>อาหารทั่วไปอื่นๆ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41704" y="1857369"/>
            <a:ext cx="8915400" cy="4111625"/>
          </a:xfrm>
          <a:noFill/>
        </p:spPr>
        <p:txBody>
          <a:bodyPr/>
          <a:lstStyle/>
          <a:p>
            <a:pPr algn="thaiDist">
              <a:buFontTx/>
              <a:buNone/>
            </a:pPr>
            <a:r>
              <a:rPr lang="th-TH" sz="4000" dirty="0">
                <a:latin typeface="Angsana New" pitchFamily="18" charset="-34"/>
              </a:rPr>
              <a:t>		 จะ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ไม่มี</a:t>
            </a:r>
            <a:r>
              <a:rPr lang="th-TH" sz="4000" dirty="0">
                <a:latin typeface="Angsana New" pitchFamily="18" charset="-34"/>
              </a:rPr>
              <a:t>การแสดง</a:t>
            </a:r>
            <a:r>
              <a:rPr lang="th-TH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เครื่องหมาย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 </a:t>
            </a:r>
            <a:r>
              <a:rPr lang="th-TH" sz="4000" dirty="0" err="1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อย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ngsana New" pitchFamily="18" charset="-34"/>
              </a:rPr>
              <a:t>. </a:t>
            </a:r>
            <a:r>
              <a:rPr lang="th-TH" sz="4000" dirty="0">
                <a:latin typeface="Angsana New" pitchFamily="18" charset="-34"/>
              </a:rPr>
              <a:t>สำหรับผลิตภัณฑ์ที่ผลิตในประเทศ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>
                <a:latin typeface="Angsana New" pitchFamily="18" charset="-34"/>
              </a:rPr>
              <a:t>เช่น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>
                <a:latin typeface="Angsana New" pitchFamily="18" charset="-34"/>
              </a:rPr>
              <a:t>แป้งมันสำปะหลัง</a:t>
            </a:r>
            <a:r>
              <a:rPr lang="en-US" sz="4000" dirty="0">
                <a:latin typeface="Angsana New" pitchFamily="18" charset="-34"/>
              </a:rPr>
              <a:t>  </a:t>
            </a:r>
            <a:r>
              <a:rPr lang="th-TH" sz="4000" dirty="0">
                <a:latin typeface="Angsana New" pitchFamily="18" charset="-34"/>
              </a:rPr>
              <a:t>แป้งสาลี</a:t>
            </a:r>
            <a:r>
              <a:rPr lang="en-US" sz="4000" dirty="0">
                <a:latin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</a:rPr>
              <a:t> ผัก</a:t>
            </a:r>
            <a:r>
              <a:rPr lang="th-TH" sz="4000" dirty="0">
                <a:latin typeface="Angsana New" pitchFamily="18" charset="-34"/>
              </a:rPr>
              <a:t>สด และผลไม้สด เป็นต้น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312" y="214290"/>
            <a:ext cx="8915400" cy="1143000"/>
          </a:xfrm>
        </p:spPr>
        <p:txBody>
          <a:bodyPr>
            <a:noAutofit/>
          </a:bodyPr>
          <a:lstStyle/>
          <a:p>
            <a:r>
              <a:rPr lang="th-TH" sz="4000" dirty="0" smtClean="0">
                <a:latin typeface="Browallia New" pitchFamily="34" charset="-34"/>
                <a:cs typeface="Browallia New" pitchFamily="34" charset="-34"/>
              </a:rPr>
              <a:t>ประกาศกระทรวงสาธารณสุขฉบับที่ ๓๖๗ พ.ศ. ๒๕๕๗</a:t>
            </a:r>
            <a:endParaRPr lang="th-TH" sz="4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9530" y="1447800"/>
            <a:ext cx="9364331" cy="5053034"/>
          </a:xfrm>
        </p:spPr>
        <p:txBody>
          <a:bodyPr>
            <a:noAutofit/>
          </a:bodyPr>
          <a:lstStyle/>
          <a:p>
            <a:r>
              <a:rPr lang="th-TH" sz="2800" dirty="0" smtClean="0"/>
              <a:t>เรื่อง การแสดงฉลากของอาหารในภาชนะบรรจุ</a:t>
            </a:r>
          </a:p>
          <a:p>
            <a:r>
              <a:rPr lang="th-TH" sz="2800" dirty="0" smtClean="0"/>
              <a:t>มีผลบังคับใช้วันที่ ๗ ธันวาคม ๒๕๕๗</a:t>
            </a:r>
          </a:p>
          <a:p>
            <a:r>
              <a:rPr lang="th-TH" sz="2800" dirty="0" smtClean="0"/>
              <a:t>กำหนดให้อาหารในภาชนะบรรจุต้องแสดงฉลากอาหาร ยกเว้น </a:t>
            </a:r>
          </a:p>
          <a:p>
            <a:pPr lvl="1"/>
            <a:r>
              <a:rPr lang="th-TH" sz="2800" dirty="0" smtClean="0"/>
              <a:t>อาหารที่ผู้ผลิตสามารถให้ข้อมูลเกี่ยวกับอาหารที่ผลิตแก่ผู้บริโภคได้ขณะนั้น เช่น หาบเร่ แผงลอย</a:t>
            </a:r>
          </a:p>
          <a:p>
            <a:pPr lvl="1"/>
            <a:r>
              <a:rPr lang="th-TH" sz="2800" dirty="0" smtClean="0"/>
              <a:t>อาหารสดที่ไม่ผ่านกรรมวิธีใด ๆ หรืออาหารสดที่ผ่านกรรมวิธีการแกะ ชำแหละ ตัดแต่ง (แช่เย็นหรือไม่ก็ได้) ไม่รวมอาหารแปรรูปในภาชนะพร้อมจำหน่ายตามประกาศฯ</a:t>
            </a:r>
          </a:p>
          <a:p>
            <a:pPr lvl="1"/>
            <a:r>
              <a:rPr lang="th-TH" sz="2800" dirty="0" smtClean="0"/>
              <a:t>อาหารที่บรรจุผลิตและจำหน่ายเพื่อบริการภายในร้านอาหาร ภัตตาคาร โรงเรียน โรงแรม โรงพยาบาล ฯลฯ และรวมถึงบริการจัดส่งอาหารให้กับผู้ซื้อ</a:t>
            </a:r>
          </a:p>
          <a:p>
            <a:pPr lvl="1"/>
            <a:r>
              <a:rPr lang="th-TH" sz="2800" dirty="0" smtClean="0"/>
              <a:t>อาหารข้างต้นหากขอเลขสา</a:t>
            </a:r>
            <a:r>
              <a:rPr lang="th-TH" sz="2800" dirty="0" err="1" smtClean="0"/>
              <a:t>รบบ</a:t>
            </a:r>
            <a:r>
              <a:rPr lang="th-TH" sz="2800" dirty="0" smtClean="0"/>
              <a:t>อาหารให้แสดงฉลากตามประกาศฯ นี้</a:t>
            </a:r>
          </a:p>
          <a:p>
            <a:endParaRPr lang="th-TH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921" y="214290"/>
            <a:ext cx="8915400" cy="1143000"/>
          </a:xfrm>
        </p:spPr>
        <p:txBody>
          <a:bodyPr>
            <a:noAutofit/>
          </a:bodyPr>
          <a:lstStyle/>
          <a:p>
            <a:r>
              <a:rPr lang="th-TH" sz="3600" dirty="0" smtClean="0">
                <a:latin typeface="Browallia New" pitchFamily="34" charset="-34"/>
                <a:cs typeface="Browallia New" pitchFamily="34" charset="-34"/>
              </a:rPr>
              <a:t>ประกาศกระทรวงสาธารณสุขฉบับที่ ๓๖๗ พ.ศ. ๒๕๕๗ (ต่อ)</a:t>
            </a:r>
            <a:endParaRPr lang="th-TH" sz="3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2140" y="1447800"/>
            <a:ext cx="9364331" cy="5053034"/>
          </a:xfrm>
        </p:spPr>
        <p:txBody>
          <a:bodyPr>
            <a:noAutofit/>
          </a:bodyPr>
          <a:lstStyle/>
          <a:p>
            <a:r>
              <a:rPr lang="th-TH" sz="2400" dirty="0" smtClean="0"/>
              <a:t>การแสดงฉลากจะต้องแสดงข้อความเป็น </a:t>
            </a:r>
            <a:r>
              <a:rPr lang="th-TH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ภาษาไทย</a:t>
            </a:r>
            <a:r>
              <a:rPr lang="th-TH" sz="2400" dirty="0" smtClean="0"/>
              <a:t> ดังต่อไปนี้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/>
              <a:t>1</a:t>
            </a:r>
            <a:r>
              <a:rPr lang="en-US" sz="2400" b="1" dirty="0" smtClean="0">
                <a:latin typeface="Angsana New" pitchFamily="18" charset="-34"/>
              </a:rPr>
              <a:t>.   </a:t>
            </a:r>
            <a:r>
              <a:rPr lang="th-TH" sz="2400" b="1" dirty="0" smtClean="0">
                <a:latin typeface="Angsana New" pitchFamily="18" charset="-34"/>
              </a:rPr>
              <a:t>ชื่อของอาหาร</a:t>
            </a:r>
            <a:endParaRPr lang="en-US" sz="2400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/>
              <a:t>2</a:t>
            </a:r>
            <a:r>
              <a:rPr lang="en-US" sz="2400" b="1" dirty="0" smtClean="0">
                <a:latin typeface="Angsana New" pitchFamily="18" charset="-34"/>
              </a:rPr>
              <a:t>.   </a:t>
            </a:r>
            <a:r>
              <a:rPr lang="th-TH" sz="2400" b="1" dirty="0" smtClean="0">
                <a:latin typeface="Angsana New" pitchFamily="18" charset="-34"/>
              </a:rPr>
              <a:t>เลขสา</a:t>
            </a:r>
            <a:r>
              <a:rPr lang="th-TH" sz="2400" b="1" dirty="0" err="1" smtClean="0">
                <a:latin typeface="Angsana New" pitchFamily="18" charset="-34"/>
              </a:rPr>
              <a:t>รบบ</a:t>
            </a:r>
            <a:r>
              <a:rPr lang="th-TH" sz="2400" b="1" dirty="0" smtClean="0">
                <a:latin typeface="Angsana New" pitchFamily="18" charset="-34"/>
              </a:rPr>
              <a:t>อาหาร</a:t>
            </a:r>
            <a:endParaRPr lang="en-US" sz="2400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/>
              <a:t>3</a:t>
            </a:r>
            <a:r>
              <a:rPr lang="en-US" sz="2400" b="1" dirty="0" smtClean="0">
                <a:latin typeface="Angsana New" pitchFamily="18" charset="-34"/>
              </a:rPr>
              <a:t>.   </a:t>
            </a:r>
            <a:r>
              <a:rPr lang="th-TH" sz="2400" b="1" dirty="0" smtClean="0">
                <a:latin typeface="Angsana New" pitchFamily="18" charset="-34"/>
              </a:rPr>
              <a:t>ชื่อและที่ตั้งของผู้ผลิตหรือแบ่งบรรจุหรือนำเข้า</a:t>
            </a:r>
            <a:r>
              <a:rPr lang="en-US" sz="2400" b="1" dirty="0" smtClean="0">
                <a:latin typeface="Angsana New" pitchFamily="18" charset="-34"/>
              </a:rPr>
              <a:t>  </a:t>
            </a:r>
            <a:r>
              <a:rPr lang="th-TH" sz="2400" b="1" dirty="0" smtClean="0">
                <a:latin typeface="Angsana New" pitchFamily="18" charset="-34"/>
              </a:rPr>
              <a:t>หรือสำนักงานใหญ่</a:t>
            </a:r>
            <a:r>
              <a:rPr lang="en-US" sz="2400" b="1" dirty="0" smtClean="0">
                <a:latin typeface="Angsana New" pitchFamily="18" charset="-34"/>
              </a:rPr>
              <a:t>  </a:t>
            </a:r>
            <a:r>
              <a:rPr lang="th-TH" sz="2400" b="1" dirty="0" smtClean="0">
                <a:latin typeface="Angsana New" pitchFamily="18" charset="-34"/>
              </a:rPr>
              <a:t>แล้วแต่กรณี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ngsana New" pitchFamily="18" charset="-34"/>
              </a:rPr>
              <a:t>4.   </a:t>
            </a:r>
            <a:r>
              <a:rPr lang="th-TH" sz="2400" b="1" dirty="0" smtClean="0">
                <a:latin typeface="Angsana New" pitchFamily="18" charset="-34"/>
              </a:rPr>
              <a:t>อาหารนำเข้า ให้แสดงชื่อและที่ตั้งของผู้นำเข้าและแสดงชื่อและประเทศผู้ผลิตด้วย</a:t>
            </a:r>
            <a:endParaRPr lang="en-US" sz="2400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/>
              <a:t>5</a:t>
            </a:r>
            <a:r>
              <a:rPr lang="en-US" sz="2400" b="1" dirty="0" smtClean="0">
                <a:latin typeface="Angsana New" pitchFamily="18" charset="-34"/>
              </a:rPr>
              <a:t>.   </a:t>
            </a:r>
            <a:r>
              <a:rPr lang="th-TH" sz="2400" b="1" dirty="0" smtClean="0">
                <a:latin typeface="Angsana New" pitchFamily="18" charset="-34"/>
              </a:rPr>
              <a:t>ปริมาณของอาหารเป็นน้ำหนักสุทธิหรือปริมาณสุทธิเป็นระบบเมตริกเช่น</a:t>
            </a:r>
            <a:r>
              <a:rPr lang="en-US" sz="2400" b="1" dirty="0" smtClean="0">
                <a:latin typeface="Angsana New" pitchFamily="18" charset="-34"/>
              </a:rPr>
              <a:t> </a:t>
            </a:r>
            <a:r>
              <a:rPr lang="th-TH" sz="2400" b="1" dirty="0" smtClean="0">
                <a:latin typeface="Angsana New" pitchFamily="18" charset="-34"/>
              </a:rPr>
              <a:t>กรัม</a:t>
            </a:r>
            <a:r>
              <a:rPr lang="en-US" sz="2400" b="1" dirty="0" smtClean="0">
                <a:latin typeface="Angsana New" pitchFamily="18" charset="-34"/>
              </a:rPr>
              <a:t>  , </a:t>
            </a:r>
            <a:r>
              <a:rPr lang="th-TH" sz="2400" b="1" dirty="0" smtClean="0">
                <a:latin typeface="Angsana New" pitchFamily="18" charset="-34"/>
              </a:rPr>
              <a:t>มิลลิลิตร</a:t>
            </a:r>
            <a:endParaRPr lang="en-US" sz="2400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/>
              <a:t>6</a:t>
            </a:r>
            <a:r>
              <a:rPr lang="en-US" sz="2400" b="1" dirty="0" smtClean="0">
                <a:latin typeface="Angsana New" pitchFamily="18" charset="-34"/>
              </a:rPr>
              <a:t>.   </a:t>
            </a:r>
            <a:r>
              <a:rPr lang="th-TH" sz="2400" b="1" dirty="0" smtClean="0">
                <a:latin typeface="Angsana New" pitchFamily="18" charset="-34"/>
              </a:rPr>
              <a:t>ส่วนประกอบที่สำคัญเป็นร้อยละหรือ</a:t>
            </a:r>
            <a:r>
              <a:rPr lang="en-US" sz="2400" b="1" dirty="0" smtClean="0">
                <a:latin typeface="Angsana New" pitchFamily="18" charset="-34"/>
              </a:rPr>
              <a:t> </a:t>
            </a:r>
            <a:r>
              <a:rPr lang="th-TH" sz="2400" b="1" dirty="0" smtClean="0">
                <a:latin typeface="Angsana New" pitchFamily="18" charset="-34"/>
              </a:rPr>
              <a:t>เปอร์เซ็นต์โดยน้ำหนัก</a:t>
            </a:r>
            <a:r>
              <a:rPr lang="en-US" sz="2400" b="1" dirty="0" smtClean="0">
                <a:latin typeface="Angsana New" pitchFamily="18" charset="-34"/>
              </a:rPr>
              <a:t>  </a:t>
            </a:r>
            <a:r>
              <a:rPr lang="th-TH" sz="2400" b="1" dirty="0" smtClean="0">
                <a:latin typeface="Angsana New" pitchFamily="18" charset="-34"/>
              </a:rPr>
              <a:t>โดยประมาณเรียงลำดับจากมากไปหาน้อย</a:t>
            </a:r>
            <a:endParaRPr lang="en-US" sz="2400" b="1" dirty="0" smtClean="0"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7</a:t>
            </a:r>
            <a:r>
              <a:rPr lang="en-US" sz="2400" b="1" dirty="0" smtClean="0">
                <a:latin typeface="Angsana New" pitchFamily="18" charset="-34"/>
              </a:rPr>
              <a:t>.   </a:t>
            </a:r>
            <a:r>
              <a:rPr lang="th-TH" sz="2400" b="1" dirty="0" smtClean="0">
                <a:latin typeface="Angsana New" pitchFamily="18" charset="-34"/>
              </a:rPr>
              <a:t>มีข้อความว่า “ข้อมูลสำหรับผู้แพ้อาหาร </a:t>
            </a:r>
            <a:r>
              <a:rPr lang="en-US" sz="2400" b="1" dirty="0" smtClean="0">
                <a:latin typeface="Angsana New" pitchFamily="18" charset="-34"/>
              </a:rPr>
              <a:t>: </a:t>
            </a:r>
            <a:r>
              <a:rPr lang="th-TH" sz="2400" b="1" dirty="0" smtClean="0">
                <a:latin typeface="Angsana New" pitchFamily="18" charset="-34"/>
              </a:rPr>
              <a:t>มี.....” กรณีมีการใช้เป็นส่วนประกอบของอาหาร  หรือ “ข้อมูลสำหรับผู้แพ้อาหาร </a:t>
            </a:r>
            <a:r>
              <a:rPr lang="en-US" sz="2400" b="1" dirty="0" smtClean="0">
                <a:latin typeface="Angsana New" pitchFamily="18" charset="-34"/>
              </a:rPr>
              <a:t>: </a:t>
            </a:r>
            <a:r>
              <a:rPr lang="th-TH" sz="2400" b="1" dirty="0" smtClean="0">
                <a:latin typeface="Angsana New" pitchFamily="18" charset="-34"/>
              </a:rPr>
              <a:t>อาจมี......” กรณีมีการปนเปื้อนในกระบวนการผลิต  (ชนิดของสารภูมิแพ้ เช่น ถั่วลิสง ไข่ นม สัตว์น้ำที่มีเปลือกแข็งเช่นกุ้ง ปู กั้ง ฯลฯ)</a:t>
            </a:r>
          </a:p>
          <a:p>
            <a:pPr>
              <a:buNone/>
            </a:pPr>
            <a:endParaRPr lang="th-TH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312" y="214290"/>
            <a:ext cx="9178561" cy="1143000"/>
          </a:xfrm>
        </p:spPr>
        <p:txBody>
          <a:bodyPr>
            <a:noAutofit/>
          </a:bodyPr>
          <a:lstStyle/>
          <a:p>
            <a:r>
              <a:rPr lang="th-TH" sz="4000" dirty="0" smtClean="0">
                <a:latin typeface="Browallia New" pitchFamily="34" charset="-34"/>
                <a:cs typeface="Browallia New" pitchFamily="34" charset="-34"/>
              </a:rPr>
              <a:t>ประกาศกระทรวงสาธารณสุขฉบับที่ ๓๖๗ พ.ศ. ๒๕๕๗ (ต่อ)</a:t>
            </a:r>
            <a:endParaRPr lang="th-TH" sz="4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9530" y="1447800"/>
            <a:ext cx="9286940" cy="5053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ngsana New" pitchFamily="18" charset="-34"/>
              </a:rPr>
              <a:t>8</a:t>
            </a:r>
            <a:r>
              <a:rPr lang="en-US" sz="2400" b="1" dirty="0" smtClean="0">
                <a:latin typeface="Angsana New" pitchFamily="18" charset="-34"/>
              </a:rPr>
              <a:t>.  </a:t>
            </a:r>
            <a:r>
              <a:rPr lang="th-TH" sz="2400" b="1" dirty="0" smtClean="0">
                <a:latin typeface="Angsana New" pitchFamily="18" charset="-34"/>
              </a:rPr>
              <a:t>แสดงชื่อกลุ่มหน้าที่ของวัตถุเจือปนร่วมกับชื่อเฉพาะ</a:t>
            </a:r>
          </a:p>
          <a:p>
            <a:pPr>
              <a:buNone/>
            </a:pPr>
            <a:r>
              <a:rPr lang="en-US" sz="2400" b="1" dirty="0" smtClean="0">
                <a:latin typeface="Angsana New" pitchFamily="18" charset="-34"/>
              </a:rPr>
              <a:t>9. </a:t>
            </a:r>
            <a:r>
              <a:rPr lang="th-TH" sz="2400" b="1" dirty="0" smtClean="0">
                <a:latin typeface="Angsana New" pitchFamily="18" charset="-34"/>
              </a:rPr>
              <a:t> ข้อความว่า “แต่งกลิ่นธรรมชาติ” แต่งกลิ่นเลียนธรรมชาติ” “แต่งกลิ่นสังเคราะห์” “แต่งรสธรรมชาติ” หรือ “แต่งรสเลียนธรรมชาติ” ถ้ามีการใช้แล้วแต่กรณี</a:t>
            </a:r>
          </a:p>
          <a:p>
            <a:pPr>
              <a:buNone/>
            </a:pPr>
            <a:r>
              <a:rPr lang="en-US" sz="2400" b="1" dirty="0" smtClean="0">
                <a:latin typeface="Angsana New" pitchFamily="18" charset="-34"/>
              </a:rPr>
              <a:t>10.  </a:t>
            </a:r>
            <a:r>
              <a:rPr lang="th-TH" sz="2400" b="1" dirty="0" smtClean="0">
                <a:latin typeface="Angsana New" pitchFamily="18" charset="-34"/>
              </a:rPr>
              <a:t>แสดงวันเดือนและปี สำหรับอาหารที่มีอายุการเก็บไม่เกิน </a:t>
            </a:r>
            <a:r>
              <a:rPr lang="en-US" sz="2400" b="1" dirty="0" smtClean="0">
                <a:latin typeface="Angsana New" pitchFamily="18" charset="-34"/>
              </a:rPr>
              <a:t>90 </a:t>
            </a:r>
            <a:r>
              <a:rPr lang="th-TH" sz="2400" b="1" dirty="0" smtClean="0">
                <a:latin typeface="Angsana New" pitchFamily="18" charset="-34"/>
              </a:rPr>
              <a:t>วัน หรือแสดงวันเดือนและปี หรือ เดือนและปี สำหรับอาหารที่มีอายุการเก็บเกิน </a:t>
            </a:r>
            <a:r>
              <a:rPr lang="en-US" sz="2400" b="1" dirty="0" smtClean="0">
                <a:latin typeface="Angsana New" pitchFamily="18" charset="-34"/>
              </a:rPr>
              <a:t>90 </a:t>
            </a:r>
            <a:r>
              <a:rPr lang="th-TH" sz="2400" b="1" dirty="0" smtClean="0">
                <a:latin typeface="Angsana New" pitchFamily="18" charset="-34"/>
              </a:rPr>
              <a:t>วัน โดยมีข้อความว่า “ควรบริโภคก่อน” กำกับไว้ด้วย (อาจกำหนดให้แสดงข้อความ “ผลิต” หรือ “หมดอายุ” ตามประกาศเฉพาะของอาหารนั้น ๆด้วย)</a:t>
            </a:r>
          </a:p>
          <a:p>
            <a:pPr>
              <a:buNone/>
            </a:pPr>
            <a:r>
              <a:rPr lang="en-US" sz="2400" b="1" dirty="0" smtClean="0">
                <a:latin typeface="Angsana New" pitchFamily="18" charset="-34"/>
              </a:rPr>
              <a:t>11. </a:t>
            </a:r>
            <a:r>
              <a:rPr lang="th-TH" sz="2400" b="1" dirty="0" smtClean="0">
                <a:latin typeface="Angsana New" pitchFamily="18" charset="-34"/>
              </a:rPr>
              <a:t>อื่นๆ เช่น คำเตือน , ข้อแนะนำในการเก็บรักษา วิธีปรุง และข้อความที่กำหนดให้แสดงเพิ่มเติมตามบัญชีแนบท้ายประกาศฯ</a:t>
            </a:r>
          </a:p>
          <a:p>
            <a:pPr>
              <a:buNone/>
            </a:pPr>
            <a:endParaRPr lang="th-TH" sz="2400" b="1" dirty="0" smtClean="0">
              <a:latin typeface="Angsana New" pitchFamily="18" charset="-34"/>
            </a:endParaRP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921" y="285728"/>
            <a:ext cx="9178561" cy="1143000"/>
          </a:xfrm>
        </p:spPr>
        <p:txBody>
          <a:bodyPr>
            <a:noAutofit/>
          </a:bodyPr>
          <a:lstStyle/>
          <a:p>
            <a:r>
              <a:rPr lang="th-TH" sz="4000" dirty="0" smtClean="0">
                <a:latin typeface="Browallia New" pitchFamily="34" charset="-34"/>
                <a:cs typeface="Browallia New" pitchFamily="34" charset="-34"/>
              </a:rPr>
              <a:t>ประกาศกระทรวงสาธารณสุขฉบับที่ ๓๖๗ พ.ศ. ๒๕๕๗ (ต่อ)</a:t>
            </a:r>
            <a:endParaRPr lang="th-TH" sz="4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9530" y="1447800"/>
            <a:ext cx="9364331" cy="5195910"/>
          </a:xfrm>
        </p:spPr>
        <p:txBody>
          <a:bodyPr>
            <a:normAutofit/>
          </a:bodyPr>
          <a:lstStyle/>
          <a:p>
            <a:r>
              <a:rPr lang="th-TH" sz="2800" dirty="0" smtClean="0"/>
              <a:t>ฉลากที่มีข้อความ รูป รูปภาพ รอยประดิษฐ์ เครื่องหมายหรือเครื่องหมายการค้าไม่ว่าจะเป็นภาษาใดที่ปรากฏในฉลาก </a:t>
            </a:r>
          </a:p>
          <a:p>
            <a:pPr lvl="1"/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</a:rPr>
              <a:t>ต้องไม่เป็นเท็จ หลอกลวง ให้เกิดความหลงเชื่อโดยไม่สมควร  </a:t>
            </a:r>
          </a:p>
          <a:p>
            <a:pPr lvl="1"/>
            <a:r>
              <a:rPr lang="th-TH" sz="2800" u="sng" dirty="0" smtClean="0">
                <a:solidFill>
                  <a:schemeClr val="accent1">
                    <a:lumMod val="75000"/>
                  </a:schemeClr>
                </a:solidFill>
              </a:rPr>
              <a:t>ไม่พ้องรูป พ้องเสียงกับคำหรือข้อความที่สื่อถึงคุณประโยชน์ คุณภาพ สรรพคุณอันเป็นการโอ้อวด หรือเป็นเท็จ หรือเกินจริง หรือหลอกลวงทำให้เกิดความหลงเชื่อโดยไม่สมควร  </a:t>
            </a:r>
          </a:p>
          <a:p>
            <a:pPr lvl="1"/>
            <a:r>
              <a:rPr lang="th-TH" sz="2800" u="sng" dirty="0" smtClean="0">
                <a:solidFill>
                  <a:schemeClr val="accent1">
                    <a:lumMod val="75000"/>
                  </a:schemeClr>
                </a:solidFill>
              </a:rPr>
              <a:t>ไม่ส่งเสริมหรืออาจก่อให้เกิดความขัดแย้ง แตกแยก หรือผลกระทบในเชิงลบ ต่อสังคม วัฒนธรรม ศีลธรรม ประเพณี หรือพฤติกรรมที่เกี่ยวกับเพศ ภาษาและความรุนแรง</a:t>
            </a:r>
          </a:p>
          <a:p>
            <a:pPr>
              <a:buNone/>
            </a:pPr>
            <a:endParaRPr lang="th-TH" sz="28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หยดน้ำ"/>
          <p:cNvSpPr>
            <a:spLocks noGrp="1" noChangeArrowheads="1"/>
          </p:cNvSpPr>
          <p:nvPr>
            <p:ph sz="quarter" idx="1"/>
          </p:nvPr>
        </p:nvSpPr>
        <p:spPr>
          <a:xfrm>
            <a:off x="271727" y="1412880"/>
            <a:ext cx="9321271" cy="4824413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1</a:t>
            </a:r>
            <a:r>
              <a:rPr lang="en-US" sz="3200" b="1" dirty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 คำแนะนำในการเก็บรักษา</a:t>
            </a:r>
            <a:endParaRPr lang="en-US" sz="3200" b="1" dirty="0">
              <a:solidFill>
                <a:srgbClr val="0C0B0A"/>
              </a:solidFill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2</a:t>
            </a:r>
            <a:r>
              <a:rPr lang="en-US" sz="3200" b="1" dirty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 วิธีการปรุงเพื่อการรับประทาน</a:t>
            </a:r>
            <a:endParaRPr lang="en-US" sz="3200" b="1" dirty="0">
              <a:solidFill>
                <a:srgbClr val="0C0B0A"/>
              </a:solidFill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3</a:t>
            </a:r>
            <a:r>
              <a:rPr lang="en-US" sz="3200" b="1" dirty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 </a:t>
            </a:r>
            <a:r>
              <a:rPr lang="th-TH" sz="3200" b="1" dirty="0" smtClean="0">
                <a:solidFill>
                  <a:srgbClr val="0C0B0A"/>
                </a:solidFill>
                <a:latin typeface="Angsana New" pitchFamily="18" charset="-34"/>
              </a:rPr>
              <a:t>เจือ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สีธรรมชาติหรือเจือสีสังเคราะห์</a:t>
            </a:r>
            <a:endParaRPr lang="en-US" sz="3200" b="1" dirty="0">
              <a:solidFill>
                <a:srgbClr val="0C0B0A"/>
              </a:solidFill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4</a:t>
            </a:r>
            <a:r>
              <a:rPr lang="en-US" sz="3200" b="1" dirty="0" smtClean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 smtClean="0">
                <a:solidFill>
                  <a:srgbClr val="0C0B0A"/>
                </a:solidFill>
                <a:latin typeface="Angsana New" pitchFamily="18" charset="-34"/>
              </a:rPr>
              <a:t> 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ใช้วัตถุปรุงแต่งรสอาหารและระบุชนิดด้วย</a:t>
            </a:r>
            <a:endParaRPr lang="en-US" sz="3200" b="1" dirty="0">
              <a:solidFill>
                <a:srgbClr val="0C0B0A"/>
              </a:solidFill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5</a:t>
            </a:r>
            <a:r>
              <a:rPr lang="en-US" sz="3200" b="1" dirty="0" smtClean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 smtClean="0">
                <a:solidFill>
                  <a:srgbClr val="0C0B0A"/>
                </a:solidFill>
                <a:latin typeface="Angsana New" pitchFamily="18" charset="-34"/>
              </a:rPr>
              <a:t> 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แต่งกลิ่น</a:t>
            </a:r>
            <a:r>
              <a:rPr lang="en-US" sz="3200" b="1" dirty="0">
                <a:solidFill>
                  <a:srgbClr val="0C0B0A"/>
                </a:solidFill>
                <a:latin typeface="Angsana New" pitchFamily="18" charset="-34"/>
              </a:rPr>
              <a:t> 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ธรรมชาติ แต่งกลิ่นสังเคราะห์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    หรือแต่งกลิ่นเลียนธรรมชาติแล้วแต่กรณี</a:t>
            </a:r>
            <a:endParaRPr lang="en-US" sz="3200" b="1" dirty="0">
              <a:solidFill>
                <a:srgbClr val="0C0B0A"/>
              </a:solidFill>
              <a:latin typeface="Angsana New" pitchFamily="18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C0B0A"/>
                </a:solidFill>
              </a:rPr>
              <a:t>6</a:t>
            </a:r>
            <a:r>
              <a:rPr lang="en-US" sz="3200" b="1" dirty="0" smtClean="0">
                <a:solidFill>
                  <a:srgbClr val="0C0B0A"/>
                </a:solidFill>
                <a:latin typeface="Angsana New" pitchFamily="18" charset="-34"/>
              </a:rPr>
              <a:t>.</a:t>
            </a:r>
            <a:r>
              <a:rPr lang="th-TH" sz="3200" b="1" dirty="0" smtClean="0">
                <a:solidFill>
                  <a:srgbClr val="0C0B0A"/>
                </a:solidFill>
                <a:latin typeface="Angsana New" pitchFamily="18" charset="-34"/>
              </a:rPr>
              <a:t> </a:t>
            </a:r>
            <a:r>
              <a:rPr lang="th-TH" sz="3200" b="1" dirty="0">
                <a:solidFill>
                  <a:srgbClr val="0C0B0A"/>
                </a:solidFill>
                <a:latin typeface="Angsana New" pitchFamily="18" charset="-34"/>
              </a:rPr>
              <a:t>ฉลากโภชนาการ</a:t>
            </a:r>
            <a:r>
              <a:rPr lang="en-US" sz="3200" b="1" dirty="0">
                <a:solidFill>
                  <a:srgbClr val="0C0B0A"/>
                </a:solidFill>
                <a:latin typeface="Angsana New" pitchFamily="18" charset="-34"/>
              </a:rPr>
              <a:t> </a:t>
            </a:r>
            <a:endParaRPr lang="th-TH" sz="3200" b="1" dirty="0">
              <a:solidFill>
                <a:srgbClr val="0C0B0A"/>
              </a:solidFill>
              <a:latin typeface="Angsana New" pitchFamily="18" charset="-34"/>
            </a:endParaRPr>
          </a:p>
        </p:txBody>
      </p:sp>
      <p:sp>
        <p:nvSpPr>
          <p:cNvPr id="11267" name="Rectangle 3" descr="หินอ่อนเขียว"/>
          <p:cNvSpPr>
            <a:spLocks noChangeArrowheads="1"/>
          </p:cNvSpPr>
          <p:nvPr/>
        </p:nvSpPr>
        <p:spPr bwMode="auto">
          <a:xfrm>
            <a:off x="350837" y="404818"/>
            <a:ext cx="87365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th-TH" sz="3600" b="1" u="sng" dirty="0">
                <a:latin typeface="Angsana New" pitchFamily="18" charset="-34"/>
              </a:rPr>
              <a:t>ส่วนประกอบฉลากอื่นๆ</a:t>
            </a:r>
            <a:r>
              <a:rPr lang="en-US" sz="3600" b="1" u="sng" dirty="0">
                <a:latin typeface="Angsana New" pitchFamily="18" charset="-34"/>
              </a:rPr>
              <a:t> “</a:t>
            </a:r>
            <a:r>
              <a:rPr lang="th-TH" sz="3600" b="1" u="sng" dirty="0">
                <a:latin typeface="Angsana New" pitchFamily="18" charset="-34"/>
              </a:rPr>
              <a:t>ถ้ามี</a:t>
            </a:r>
            <a:r>
              <a:rPr lang="en-US" sz="3600" b="1" u="sng" dirty="0">
                <a:latin typeface="Angsana New" pitchFamily="18" charset="-34"/>
              </a:rPr>
              <a:t>” </a:t>
            </a:r>
            <a:r>
              <a:rPr lang="th-TH" sz="3600" b="1" u="sng" dirty="0">
                <a:latin typeface="Angsana New" pitchFamily="18" charset="-34"/>
              </a:rPr>
              <a:t>จึงจะแสดงบนฉลากได้แก่</a:t>
            </a:r>
          </a:p>
        </p:txBody>
      </p:sp>
      <p:pic>
        <p:nvPicPr>
          <p:cNvPr id="11268" name="Picture 4" descr="Strwbry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88567" y="1628775"/>
            <a:ext cx="3276204" cy="2159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  <p:bldP spid="112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หยดน้ำ"/>
          <p:cNvSpPr>
            <a:spLocks noGrp="1" noChangeArrowheads="1"/>
          </p:cNvSpPr>
          <p:nvPr>
            <p:ph sz="quarter" idx="1"/>
          </p:nvPr>
        </p:nvSpPr>
        <p:spPr>
          <a:xfrm>
            <a:off x="309531" y="1714490"/>
            <a:ext cx="9321271" cy="4824413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1.</a:t>
            </a:r>
            <a:r>
              <a:rPr lang="th-TH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ข้อมูลสำหรับผู้แพ้อาหาร </a:t>
            </a:r>
            <a:b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</a:b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(สำหรับอาหารที่มีหรืออาจมี๑.ธัญพืชที่มีส่วนประกอบของ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กลูเตน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(ข้าวสาลี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ไรน์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บาร์เลย์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โอ๊ต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สเปลท์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) ๒.สัตว์น้ำที่มีเปลือกเข็ง เช่น ปู กุ้ง กั้ง ลอบสเตอร์ ๓.ไข่และผลิตภัณฑ์จากไข่ ๔.ปลาและผลิตภัณฑ์จากปลา ๕.ถั่วลิสง ถั่วเหลือง และผลิตภัณฑ์จากถั่วลิสง ,ถั่วเหลือง ๖.นมและผลิตภัณฑ์จากนมรวมถึง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แลคโตส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๗. ถั่วที่มีเปลือกแข็งและผลิตภัณฑ์จากถั่วที่มีเปลือกเข็ง เช่น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อัลมอนต์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วอลนัท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๘.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ซัลไฟต์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ที่มีปริมาณมากกว่าหรือเท่ากับ ๑๐ </a:t>
            </a:r>
            <a:r>
              <a:rPr lang="th-TH" sz="2400" dirty="0" err="1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มิลลิ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กรมต่อกิโลกรัม)</a:t>
            </a:r>
            <a:endParaRPr lang="en-US" sz="2400" dirty="0">
              <a:solidFill>
                <a:srgbClr val="0C0B0A"/>
              </a:solidFill>
              <a:latin typeface="Browallia New" pitchFamily="34" charset="-34"/>
              <a:cs typeface="Browallia New" pitchFamily="34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2.</a:t>
            </a:r>
            <a:r>
              <a:rPr lang="th-TH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การแสดงชื่อกลุ่มหน้าที่ของวัตถุเจือปนอาหารร่วมกับชื่อเฉพาะ เช่น สารปรุงแต่งรส (๖๒๗)</a:t>
            </a:r>
            <a:endParaRPr lang="en-US" sz="2400" dirty="0">
              <a:solidFill>
                <a:srgbClr val="0C0B0A"/>
              </a:solidFill>
              <a:latin typeface="Browallia New" pitchFamily="34" charset="-34"/>
              <a:cs typeface="Browallia New" pitchFamily="34" charset="-34"/>
            </a:endParaRPr>
          </a:p>
          <a:p>
            <a:pPr marL="261938" indent="-261938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3.</a:t>
            </a:r>
            <a:r>
              <a:rPr lang="th-TH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วิธีการใช้และข้อความที่จำเป็นสำหรับอาหารที่มุ่งหมายจะใช้กับ ทารกหรือเด็กอ่อน หรือบุคคล กลุ่มในโดยเฉพาะ</a:t>
            </a:r>
            <a:endParaRPr lang="en-US" sz="2400" dirty="0">
              <a:solidFill>
                <a:srgbClr val="0C0B0A"/>
              </a:solidFill>
              <a:latin typeface="Browallia New" pitchFamily="34" charset="-34"/>
              <a:cs typeface="Browallia New" pitchFamily="34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4.</a:t>
            </a:r>
            <a:r>
              <a:rPr lang="th-TH" sz="2400" dirty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 ฉลากโภชนาการ (ตามเงื่อนไข)</a:t>
            </a:r>
            <a:endParaRPr lang="en-US" sz="2400" dirty="0" smtClean="0">
              <a:solidFill>
                <a:srgbClr val="0C0B0A"/>
              </a:solidFill>
              <a:latin typeface="Browallia New" pitchFamily="34" charset="-34"/>
              <a:cs typeface="Browallia New" pitchFamily="34" charset="-34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5. คำเตือน (ถ้ามี)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6. ข้อแนะนำในการเก็บรักษา (ถ้ามี)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2400" dirty="0" smtClean="0">
                <a:solidFill>
                  <a:srgbClr val="0C0B0A"/>
                </a:solidFill>
                <a:latin typeface="Browallia New" pitchFamily="34" charset="-34"/>
                <a:cs typeface="Browallia New" pitchFamily="34" charset="-34"/>
              </a:rPr>
              <a:t>7. วิธีปรุงเพื่อรับประทาน (ถ้ามี)</a:t>
            </a:r>
            <a:endParaRPr lang="th-TH" sz="2400" dirty="0">
              <a:solidFill>
                <a:srgbClr val="0C0B0A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1267" name="Rectangle 3" descr="หินอ่อนเขียว"/>
          <p:cNvSpPr>
            <a:spLocks noChangeArrowheads="1"/>
          </p:cNvSpPr>
          <p:nvPr/>
        </p:nvSpPr>
        <p:spPr bwMode="auto">
          <a:xfrm>
            <a:off x="350840" y="404818"/>
            <a:ext cx="91682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4000" b="1" u="sng" dirty="0" smtClean="0">
                <a:latin typeface="Browallia New" pitchFamily="34" charset="-34"/>
                <a:cs typeface="Browallia New" pitchFamily="34" charset="-34"/>
              </a:rPr>
              <a:t>ข้อความที่กฎหมายกำหนดให้แสดงบนฉลากตาม</a:t>
            </a:r>
          </a:p>
          <a:p>
            <a:r>
              <a:rPr lang="th-TH" sz="4000" b="1" u="sng" dirty="0" smtClean="0">
                <a:latin typeface="Browallia New" pitchFamily="34" charset="-34"/>
                <a:cs typeface="Browallia New" pitchFamily="34" charset="-34"/>
              </a:rPr>
              <a:t>ประกาศ ๓๖๗ พ.ศ. ๒๕๕๗ (เพิ่มเติม)</a:t>
            </a:r>
            <a:endParaRPr lang="th-TH" sz="4000" b="1" u="sng" dirty="0">
              <a:latin typeface="Browallia New" pitchFamily="34" charset="-34"/>
              <a:cs typeface="Browallia New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  <p:bldP spid="112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52515" y="115891"/>
            <a:ext cx="7800975" cy="719137"/>
          </a:xfrm>
          <a:noFill/>
          <a:ln w="38100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h-TH" sz="4000"/>
              <a:t>เลขสารบบบนฉลากอาหาร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13468" y="981080"/>
            <a:ext cx="8860396" cy="5688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h-TH" sz="2400" b="1" dirty="0"/>
              <a:t>อาหารที่ต้องแสดงเลขสา</a:t>
            </a:r>
            <a:r>
              <a:rPr lang="th-TH" sz="2400" b="1" dirty="0" err="1"/>
              <a:t>รบบ</a:t>
            </a:r>
            <a:r>
              <a:rPr lang="th-TH" sz="2400" b="1" dirty="0"/>
              <a:t>อาหารที่ฉลาก 34 </a:t>
            </a:r>
            <a:r>
              <a:rPr lang="th-TH" sz="2400" b="1" dirty="0" err="1"/>
              <a:t>ประภ</a:t>
            </a:r>
            <a:r>
              <a:rPr lang="th-TH" sz="2400" b="1" dirty="0"/>
              <a:t>เทเลข</a:t>
            </a:r>
            <a:r>
              <a:rPr lang="th-TH" sz="2400" b="1" dirty="0" err="1"/>
              <a:t>สารบบ</a:t>
            </a:r>
            <a:r>
              <a:rPr lang="th-TH" sz="2400" b="1" dirty="0"/>
              <a:t>อาหาร </a:t>
            </a:r>
          </a:p>
          <a:p>
            <a:pPr>
              <a:lnSpc>
                <a:spcPct val="90000"/>
              </a:lnSpc>
            </a:pPr>
            <a:r>
              <a:rPr lang="th-TH" sz="2400" b="1" dirty="0"/>
              <a:t>มีตัวเลข 13 หลัก แบ่งเป็น 5 กลุ่ม คือ  </a:t>
            </a:r>
            <a:r>
              <a:rPr lang="th-TH" sz="1800" b="1" dirty="0" err="1">
                <a:solidFill>
                  <a:srgbClr val="FF0000"/>
                </a:solidFill>
              </a:rPr>
              <a:t>XX</a:t>
            </a:r>
            <a:r>
              <a:rPr lang="th-TH" sz="1800" b="1" dirty="0"/>
              <a:t> - X - </a:t>
            </a:r>
            <a:r>
              <a:rPr lang="th-TH" sz="1800" b="1" dirty="0" err="1">
                <a:solidFill>
                  <a:srgbClr val="0000FF"/>
                </a:solidFill>
              </a:rPr>
              <a:t>XXXXX</a:t>
            </a:r>
            <a:r>
              <a:rPr lang="th-TH" sz="1800" b="1" dirty="0"/>
              <a:t> - Y - </a:t>
            </a:r>
            <a:r>
              <a:rPr lang="th-TH" sz="1800" b="1" dirty="0" err="1">
                <a:solidFill>
                  <a:schemeClr val="folHlink"/>
                </a:solidFill>
              </a:rPr>
              <a:t>YYYY</a:t>
            </a:r>
            <a:r>
              <a:rPr lang="th-TH" sz="2000" b="1" dirty="0"/>
              <a:t> </a:t>
            </a:r>
          </a:p>
          <a:p>
            <a:pPr lvl="1">
              <a:lnSpc>
                <a:spcPct val="90000"/>
              </a:lnSpc>
            </a:pPr>
            <a:r>
              <a:rPr lang="th-TH" sz="2000" b="1" dirty="0"/>
              <a:t>กลุ่มที่ 1</a:t>
            </a:r>
            <a:r>
              <a:rPr lang="th-TH" sz="1800" b="1" dirty="0"/>
              <a:t> </a:t>
            </a:r>
            <a:r>
              <a:rPr lang="th-TH" sz="1800" b="1" dirty="0" err="1">
                <a:solidFill>
                  <a:srgbClr val="FF0000"/>
                </a:solidFill>
              </a:rPr>
              <a:t>XX</a:t>
            </a:r>
            <a:r>
              <a:rPr lang="th-TH" sz="2000" b="1" dirty="0"/>
              <a:t>   แสดงจังหวัดที่เป็นที่ตั้งของสถานที่ผลิตหรือนำเข้าอาหาร โดยใช้ตัวเลขที่ใช้แทนชื่อจังหวัดของกระทรวงมหาดไทย </a:t>
            </a:r>
          </a:p>
          <a:p>
            <a:pPr lvl="1">
              <a:lnSpc>
                <a:spcPct val="90000"/>
              </a:lnSpc>
            </a:pPr>
            <a:r>
              <a:rPr lang="th-TH" sz="2000" b="1" dirty="0"/>
              <a:t>กลุ่มที่ 2 X แสดงสถานะของสถานที่ผลิตอาหาร หรือนำเข้าอาหาร และหน่วยงานที่อนุญาต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1 คือสถานที่ผลิตอาหาร ซึ่ง </a:t>
            </a:r>
            <a:r>
              <a:rPr lang="th-TH" sz="1800" b="1" dirty="0" err="1"/>
              <a:t>อย.</a:t>
            </a:r>
            <a:r>
              <a:rPr lang="th-TH" sz="1800" b="1" dirty="0"/>
              <a:t>เป็นผู้อนุญาต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2 คือสถานที่ผลิตอาหาร ซึ่ง จังหวัดเป็นผู้อนุญาต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3 คือสถานที่นำเข้าอาหาร ซึ่ง </a:t>
            </a:r>
            <a:r>
              <a:rPr lang="th-TH" sz="1800" b="1" dirty="0" err="1"/>
              <a:t>อย.</a:t>
            </a:r>
            <a:r>
              <a:rPr lang="th-TH" sz="1800" b="1" dirty="0"/>
              <a:t>เป็นผู้อนุญาต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4 คือสถานที่นำเข้าอาหาร ซึ่งจังหวัดเป็นผู้</a:t>
            </a:r>
            <a:r>
              <a:rPr lang="th-TH" sz="1800" b="1" dirty="0" err="1"/>
              <a:t>อนุถญาต</a:t>
            </a:r>
            <a:r>
              <a:rPr lang="th-TH" sz="1800" b="1" dirty="0"/>
              <a:t> </a:t>
            </a:r>
          </a:p>
          <a:p>
            <a:pPr lvl="1">
              <a:lnSpc>
                <a:spcPct val="90000"/>
              </a:lnSpc>
            </a:pPr>
            <a:r>
              <a:rPr lang="th-TH" sz="2000" b="1" dirty="0"/>
              <a:t>กลุ่มที่ 3 </a:t>
            </a:r>
            <a:r>
              <a:rPr lang="th-TH" sz="1800" b="1" dirty="0" err="1">
                <a:solidFill>
                  <a:srgbClr val="0000FF"/>
                </a:solidFill>
              </a:rPr>
              <a:t>XXXXX</a:t>
            </a:r>
            <a:r>
              <a:rPr lang="th-TH" sz="2000" b="1" dirty="0"/>
              <a:t>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เลข 3 หลักแรก คือเลขสถานที่ผลิตอาหาร หรือเลขสถานที่นำเข้าอาหาร ที่ได้รับอนุญาต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เลข 2 หลักท้าย คือ ตัวเลข 2 หลักสุดท้านของปีพุทธศักราชที่อนุญาต </a:t>
            </a:r>
          </a:p>
          <a:p>
            <a:pPr lvl="1">
              <a:lnSpc>
                <a:spcPct val="90000"/>
              </a:lnSpc>
            </a:pPr>
            <a:r>
              <a:rPr lang="th-TH" sz="2000" b="1" dirty="0"/>
              <a:t>กลุ่มที่ 4 </a:t>
            </a:r>
            <a:r>
              <a:rPr lang="th-TH" sz="1800" b="1" dirty="0"/>
              <a:t>Y</a:t>
            </a:r>
            <a:r>
              <a:rPr lang="th-TH" sz="2000" b="1" dirty="0"/>
              <a:t> แสดงหน่วยงานที่ออกเลข</a:t>
            </a:r>
            <a:r>
              <a:rPr lang="th-TH" sz="2000" b="1" dirty="0" err="1"/>
              <a:t>สารบบ</a:t>
            </a:r>
            <a:r>
              <a:rPr lang="th-TH" sz="2000" b="1" dirty="0"/>
              <a:t>อาหาร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1 คืออาหารที่ได้รับเลข</a:t>
            </a:r>
            <a:r>
              <a:rPr lang="th-TH" sz="1800" b="1" dirty="0" err="1"/>
              <a:t>สารบบจาก</a:t>
            </a:r>
            <a:r>
              <a:rPr lang="th-TH" sz="1800" b="1" dirty="0"/>
              <a:t> </a:t>
            </a:r>
            <a:r>
              <a:rPr lang="th-TH" sz="1800" b="1" dirty="0" err="1"/>
              <a:t>อย.</a:t>
            </a:r>
            <a:r>
              <a:rPr lang="th-TH" sz="1800" b="1" dirty="0"/>
              <a:t> </a:t>
            </a:r>
          </a:p>
          <a:p>
            <a:pPr lvl="2">
              <a:lnSpc>
                <a:spcPct val="90000"/>
              </a:lnSpc>
            </a:pPr>
            <a:r>
              <a:rPr lang="th-TH" sz="1800" b="1" dirty="0"/>
              <a:t>หมายเลข 2 คืออาหารที่ได้รับเลข</a:t>
            </a:r>
            <a:r>
              <a:rPr lang="th-TH" sz="1800" b="1" dirty="0" err="1"/>
              <a:t>สารบบ</a:t>
            </a:r>
            <a:r>
              <a:rPr lang="th-TH" sz="1800" b="1" dirty="0"/>
              <a:t> จากจังหวัด </a:t>
            </a:r>
          </a:p>
          <a:p>
            <a:pPr lvl="1">
              <a:lnSpc>
                <a:spcPct val="90000"/>
              </a:lnSpc>
            </a:pPr>
            <a:r>
              <a:rPr lang="th-TH" sz="2000" b="1" dirty="0"/>
              <a:t>กลุ่มที่ 5 </a:t>
            </a:r>
            <a:r>
              <a:rPr lang="th-TH" sz="1800" b="1" dirty="0" err="1">
                <a:solidFill>
                  <a:schemeClr val="folHlink"/>
                </a:solidFill>
              </a:rPr>
              <a:t>YY</a:t>
            </a:r>
            <a:r>
              <a:rPr lang="en-US" sz="1800" b="1" dirty="0">
                <a:solidFill>
                  <a:schemeClr val="folHlink"/>
                </a:solidFill>
              </a:rPr>
              <a:t>YY</a:t>
            </a:r>
            <a:r>
              <a:rPr lang="th-TH" sz="2000" b="1" dirty="0"/>
              <a:t> แสดง ลำดับที่ของอาหารที่ผลิตโดยสถานที่ผลิต หรือ นำเข้าโดยสถานที่นำเข้า แต่ละแห่ง แยกหน่วยงานที่เป็นผู้อนุญาต </a:t>
            </a:r>
          </a:p>
          <a:p>
            <a:pPr>
              <a:lnSpc>
                <a:spcPct val="90000"/>
              </a:lnSpc>
            </a:pPr>
            <a:endParaRPr lang="th-TH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811744" y="1636713"/>
            <a:ext cx="8349589" cy="425291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th-TH" sz="2800" b="1">
              <a:solidFill>
                <a:srgbClr val="000000"/>
              </a:solidFill>
            </a:endParaRPr>
          </a:p>
          <a:p>
            <a:pPr marL="609600" indent="-609600">
              <a:lnSpc>
                <a:spcPct val="90000"/>
              </a:lnSpc>
            </a:pPr>
            <a:endParaRPr lang="th-TH" sz="2800" b="1">
              <a:solidFill>
                <a:srgbClr val="000000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987161" y="2205043"/>
            <a:ext cx="8256720" cy="1081087"/>
            <a:chOff x="574" y="1389"/>
            <a:chExt cx="4801" cy="681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 flipH="1">
              <a:off x="1011" y="1389"/>
              <a:ext cx="672" cy="6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 flipH="1" flipV="1">
              <a:off x="676" y="1730"/>
              <a:ext cx="335" cy="3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 flipV="1">
              <a:off x="1011" y="1389"/>
              <a:ext cx="0" cy="6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 flipH="1">
              <a:off x="574" y="1389"/>
              <a:ext cx="67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676" y="1730"/>
              <a:ext cx="21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1011" y="1730"/>
              <a:ext cx="21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auto">
            <a:xfrm>
              <a:off x="4704" y="1389"/>
              <a:ext cx="671" cy="681"/>
            </a:xfrm>
            <a:custGeom>
              <a:avLst/>
              <a:gdLst/>
              <a:ahLst/>
              <a:cxnLst>
                <a:cxn ang="0">
                  <a:pos x="360" y="0"/>
                </a:cxn>
                <a:cxn ang="0">
                  <a:pos x="188" y="170"/>
                </a:cxn>
                <a:cxn ang="0">
                  <a:pos x="0" y="360"/>
                </a:cxn>
              </a:cxnLst>
              <a:rect l="0" t="0" r="r" b="b"/>
              <a:pathLst>
                <a:path w="360" h="360">
                  <a:moveTo>
                    <a:pt x="360" y="0"/>
                  </a:moveTo>
                  <a:lnTo>
                    <a:pt x="188" y="170"/>
                  </a:lnTo>
                  <a:lnTo>
                    <a:pt x="0" y="36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1683" y="1389"/>
              <a:ext cx="3021" cy="68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6700" b="1">
                  <a:latin typeface="Angsana New" pitchFamily="18" charset="-34"/>
                </a:rPr>
                <a:t>11-1-01523-1-0008</a:t>
              </a:r>
              <a:endParaRPr lang="th-TH" sz="9600" b="1">
                <a:latin typeface="Times New Roman" pitchFamily="18" charset="0"/>
              </a:endParaRPr>
            </a:p>
          </p:txBody>
        </p:sp>
        <p:sp>
          <p:nvSpPr>
            <p:cNvPr id="13324" name="Line 12"/>
            <p:cNvSpPr>
              <a:spLocks noChangeShapeType="1"/>
            </p:cNvSpPr>
            <p:nvPr/>
          </p:nvSpPr>
          <p:spPr bwMode="auto">
            <a:xfrm>
              <a:off x="1683" y="1389"/>
              <a:ext cx="369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13325" name="Line 13"/>
            <p:cNvSpPr>
              <a:spLocks noChangeShapeType="1"/>
            </p:cNvSpPr>
            <p:nvPr/>
          </p:nvSpPr>
          <p:spPr bwMode="auto">
            <a:xfrm>
              <a:off x="1011" y="2070"/>
              <a:ext cx="369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บทลงโทษตาม </a:t>
            </a:r>
            <a:r>
              <a:rPr lang="th-TH" dirty="0" err="1" smtClean="0"/>
              <a:t>พรบ.</a:t>
            </a:r>
            <a:r>
              <a:rPr lang="th-TH" dirty="0" smtClean="0"/>
              <a:t> อาหาร 2522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h-TH" sz="2800" dirty="0" smtClean="0"/>
              <a:t>กรณีผลิต หรือ จำหน่ายอาหาร แสดงฉลากไม่เป็นภาษาไทย     หรือแสดงฉลากไม่ครบถ้วน  หรือมีข้อความที่โอ้อวดเกินจริง  มีความผิดตาม มาตรา51            ฝ่าฝืนประกาศซึ่งออกตามความในมาตรา 6(10) ต้องระวางโทษปรับไม่เกินสามหมื่นบาท</a:t>
            </a:r>
          </a:p>
          <a:p>
            <a:r>
              <a:rPr lang="th-TH" sz="2800" dirty="0" smtClean="0"/>
              <a:t>กรณีการผลิต หรือจำหน่ายผลิตภัณฑ์อาหารซึ่งมีการปนเปื้อนยา หรือสิ่งที่เป็นอันตรายต่อสุขภาพ  มีความผิดตามมาตรา 58 ฝ่าฝืนมาตรา 25(1) ต้องระวางโทษจำคุกไม่เกินสองปีหรือปรับไม่เกินสองหมื่นบาทหรือทั้งจำทั้งปรับ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screen"/>
          <a:srcRect l="3658" t="1161" r="8524" b="3294"/>
          <a:stretch>
            <a:fillRect/>
          </a:stretch>
        </p:blipFill>
        <p:spPr bwMode="auto">
          <a:xfrm>
            <a:off x="1315618" y="145140"/>
            <a:ext cx="6523195" cy="6521982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3" name="Picture 17" descr="ฉลากทิปโก้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3828" y="908055"/>
            <a:ext cx="9711664" cy="5891213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18621" y="274643"/>
            <a:ext cx="8112258" cy="777875"/>
          </a:xfrm>
          <a:solidFill>
            <a:schemeClr val="folHlink"/>
          </a:solidFill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r>
              <a:rPr lang="th-TH" sz="80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ตัวอย่างฉลากอาหาร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2691475" y="4508505"/>
            <a:ext cx="390392" cy="360363"/>
            <a:chOff x="1565" y="2840"/>
            <a:chExt cx="227" cy="227"/>
          </a:xfrm>
        </p:grpSpPr>
        <p:sp>
          <p:nvSpPr>
            <p:cNvPr id="14363" name="Oval 27"/>
            <p:cNvSpPr>
              <a:spLocks noChangeArrowheads="1"/>
            </p:cNvSpPr>
            <p:nvPr/>
          </p:nvSpPr>
          <p:spPr bwMode="auto">
            <a:xfrm>
              <a:off x="1565" y="2840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64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1623" y="2871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6</a:t>
              </a:r>
            </a:p>
          </p:txBody>
        </p: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2534976" y="1123955"/>
            <a:ext cx="390393" cy="360363"/>
            <a:chOff x="1474" y="708"/>
            <a:chExt cx="227" cy="227"/>
          </a:xfrm>
        </p:grpSpPr>
        <p:sp>
          <p:nvSpPr>
            <p:cNvPr id="14373" name="Oval 37"/>
            <p:cNvSpPr>
              <a:spLocks noChangeArrowheads="1"/>
            </p:cNvSpPr>
            <p:nvPr/>
          </p:nvSpPr>
          <p:spPr bwMode="auto">
            <a:xfrm>
              <a:off x="1474" y="708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74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1532" y="739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1</a:t>
              </a:r>
            </a:p>
          </p:txBody>
        </p:sp>
      </p:grp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7747662" y="2743205"/>
            <a:ext cx="390392" cy="360363"/>
            <a:chOff x="4505" y="1728"/>
            <a:chExt cx="227" cy="227"/>
          </a:xfrm>
        </p:grpSpPr>
        <p:sp>
          <p:nvSpPr>
            <p:cNvPr id="14375" name="Oval 39"/>
            <p:cNvSpPr>
              <a:spLocks noChangeArrowheads="1"/>
            </p:cNvSpPr>
            <p:nvPr/>
          </p:nvSpPr>
          <p:spPr bwMode="auto">
            <a:xfrm>
              <a:off x="4505" y="1728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76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4563" y="1759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3</a:t>
              </a:r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3038873" y="5360988"/>
            <a:ext cx="390392" cy="360362"/>
            <a:chOff x="1767" y="3377"/>
            <a:chExt cx="227" cy="227"/>
          </a:xfrm>
        </p:grpSpPr>
        <p:sp>
          <p:nvSpPr>
            <p:cNvPr id="14377" name="Oval 41"/>
            <p:cNvSpPr>
              <a:spLocks noChangeArrowheads="1"/>
            </p:cNvSpPr>
            <p:nvPr/>
          </p:nvSpPr>
          <p:spPr bwMode="auto">
            <a:xfrm>
              <a:off x="1767" y="3377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78" name="WordArt 42"/>
            <p:cNvSpPr>
              <a:spLocks noChangeArrowheads="1" noChangeShapeType="1" noTextEdit="1"/>
            </p:cNvSpPr>
            <p:nvPr/>
          </p:nvSpPr>
          <p:spPr bwMode="auto">
            <a:xfrm>
              <a:off x="1825" y="3408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4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5536010" y="3009905"/>
            <a:ext cx="390392" cy="360363"/>
            <a:chOff x="3219" y="1896"/>
            <a:chExt cx="227" cy="227"/>
          </a:xfrm>
        </p:grpSpPr>
        <p:sp>
          <p:nvSpPr>
            <p:cNvPr id="14379" name="Oval 43"/>
            <p:cNvSpPr>
              <a:spLocks noChangeArrowheads="1"/>
            </p:cNvSpPr>
            <p:nvPr/>
          </p:nvSpPr>
          <p:spPr bwMode="auto">
            <a:xfrm>
              <a:off x="3219" y="1896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80" name="WordArt 44"/>
            <p:cNvSpPr>
              <a:spLocks noChangeArrowheads="1" noChangeShapeType="1" noTextEdit="1"/>
            </p:cNvSpPr>
            <p:nvPr/>
          </p:nvSpPr>
          <p:spPr bwMode="auto">
            <a:xfrm>
              <a:off x="3277" y="1927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2</a:t>
              </a:r>
            </a:p>
          </p:txBody>
        </p:sp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5499897" y="6427788"/>
            <a:ext cx="390393" cy="360362"/>
            <a:chOff x="3198" y="4049"/>
            <a:chExt cx="227" cy="227"/>
          </a:xfrm>
        </p:grpSpPr>
        <p:sp>
          <p:nvSpPr>
            <p:cNvPr id="14381" name="Oval 45"/>
            <p:cNvSpPr>
              <a:spLocks noChangeArrowheads="1"/>
            </p:cNvSpPr>
            <p:nvPr/>
          </p:nvSpPr>
          <p:spPr bwMode="auto">
            <a:xfrm>
              <a:off x="3198" y="4049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82" name="WordArt 46"/>
            <p:cNvSpPr>
              <a:spLocks noChangeArrowheads="1" noChangeShapeType="1" noTextEdit="1"/>
            </p:cNvSpPr>
            <p:nvPr/>
          </p:nvSpPr>
          <p:spPr bwMode="auto">
            <a:xfrm>
              <a:off x="3256" y="4080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5</a:t>
              </a:r>
            </a:p>
          </p:txBody>
        </p:sp>
      </p:grpSp>
      <p:grpSp>
        <p:nvGrpSpPr>
          <p:cNvPr id="8" name="Group 59"/>
          <p:cNvGrpSpPr>
            <a:grpSpLocks/>
          </p:cNvGrpSpPr>
          <p:nvPr/>
        </p:nvGrpSpPr>
        <p:grpSpPr bwMode="auto">
          <a:xfrm>
            <a:off x="9321274" y="3687763"/>
            <a:ext cx="390393" cy="360362"/>
            <a:chOff x="5420" y="2323"/>
            <a:chExt cx="227" cy="227"/>
          </a:xfrm>
        </p:grpSpPr>
        <p:sp>
          <p:nvSpPr>
            <p:cNvPr id="14387" name="Oval 51"/>
            <p:cNvSpPr>
              <a:spLocks noChangeArrowheads="1"/>
            </p:cNvSpPr>
            <p:nvPr/>
          </p:nvSpPr>
          <p:spPr bwMode="auto">
            <a:xfrm>
              <a:off x="5420" y="2323"/>
              <a:ext cx="227" cy="227"/>
            </a:xfrm>
            <a:prstGeom prst="ellipse">
              <a:avLst/>
            </a:prstGeom>
            <a:solidFill>
              <a:srgbClr val="FFFF00">
                <a:alpha val="8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4388" name="WordArt 52"/>
            <p:cNvSpPr>
              <a:spLocks noChangeArrowheads="1" noChangeShapeType="1" noTextEdit="1"/>
            </p:cNvSpPr>
            <p:nvPr/>
          </p:nvSpPr>
          <p:spPr bwMode="auto">
            <a:xfrm>
              <a:off x="5478" y="2354"/>
              <a:ext cx="71" cy="1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h-TH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rPr>
                <a:t>7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ฉลากทิปโก้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3828" y="908055"/>
            <a:ext cx="9711664" cy="5891213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818621" y="274643"/>
            <a:ext cx="8112258" cy="777875"/>
          </a:xfrm>
          <a:solidFill>
            <a:schemeClr val="folHlink"/>
          </a:solidFill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r>
              <a:rPr lang="th-TH" sz="80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ตัวอย่างฉลากอาหาร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967680" y="3933825"/>
            <a:ext cx="1793743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ชื่ออาหาร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811177" y="1196975"/>
            <a:ext cx="1793742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ส่วนประกอบ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875612" y="4221163"/>
            <a:ext cx="1052513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ผู้ผลิต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669354" y="5949950"/>
            <a:ext cx="1052513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ปริมาตร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925366" y="1125538"/>
            <a:ext cx="1793742" cy="4762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วันหมดอายุ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328716" y="4797425"/>
            <a:ext cx="2027634" cy="706438"/>
            <a:chOff x="2608" y="3076"/>
            <a:chExt cx="1179" cy="445"/>
          </a:xfrm>
        </p:grpSpPr>
        <p:sp>
          <p:nvSpPr>
            <p:cNvPr id="15370" name="Text Box 10"/>
            <p:cNvSpPr txBox="1">
              <a:spLocks noChangeArrowheads="1"/>
            </p:cNvSpPr>
            <p:nvPr/>
          </p:nvSpPr>
          <p:spPr bwMode="auto">
            <a:xfrm>
              <a:off x="2948" y="3076"/>
              <a:ext cx="839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h-TH" sz="2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เลขสารบบ</a:t>
              </a:r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2608" y="3385"/>
              <a:ext cx="499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7840531" y="2060578"/>
            <a:ext cx="1793742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ฉลากโภชนาการ</a:t>
            </a:r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 flipH="1">
            <a:off x="2457583" y="1268418"/>
            <a:ext cx="46778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H="1">
            <a:off x="3470540" y="4508505"/>
            <a:ext cx="140507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 flipV="1">
            <a:off x="6435463" y="3500438"/>
            <a:ext cx="467783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H="1">
            <a:off x="6591965" y="6381750"/>
            <a:ext cx="154781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H="1">
            <a:off x="8930879" y="2565405"/>
            <a:ext cx="546894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7527529" y="1700218"/>
            <a:ext cx="390392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el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166940" y="0"/>
            <a:ext cx="55721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-350387" y="2962336"/>
            <a:ext cx="3898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ผลิตภัณฑ์ที่ฉลากมีการโอ้อวดเกินจริง</a:t>
            </a:r>
            <a:endParaRPr lang="th-T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el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166940" y="0"/>
            <a:ext cx="55721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350387" y="2962336"/>
            <a:ext cx="3898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ผลิตภัณฑ์ที่ฉลากมีการโอ้อวดเกินจริง</a:t>
            </a:r>
            <a:endParaRPr lang="th-TH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 b="1" dirty="0">
                <a:cs typeface="Tahoma" pitchFamily="34" charset="0"/>
              </a:rPr>
              <a:t>กิน ไขมัน แค่พอดี ไม่มีอ้วน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thaiDist"/>
            <a:r>
              <a:rPr lang="th-TH" dirty="0">
                <a:solidFill>
                  <a:schemeClr val="hlink"/>
                </a:solidFill>
              </a:rPr>
              <a:t>เนื้อสัตว์ต่างๆ ที่ใช้ปรุงอาหาร ควรเลือกใช้เนื้อสัตว์ที่ไม่ติดมันหรือติดมันน้อย</a:t>
            </a:r>
            <a:r>
              <a:rPr lang="th-TH" dirty="0"/>
              <a:t> เช่น </a:t>
            </a:r>
            <a:r>
              <a:rPr lang="th-TH" dirty="0">
                <a:solidFill>
                  <a:schemeClr val="hlink"/>
                </a:solidFill>
              </a:rPr>
              <a:t>เนื้อไก่</a:t>
            </a:r>
            <a:r>
              <a:rPr lang="th-TH" dirty="0"/>
              <a:t> ควรเลือกใช้ส่วนที่เป็นส่วนอกหรือสันในไก่ และหลีกเลี่ยงการใช้หนังไก่ หนังหมูในการปรุงอาหาร ควรจำกัดการบริโภคเครื่องในสัตว์ต่างๆ และไข่แดงในผู้ที่มีระดับ</a:t>
            </a:r>
            <a:r>
              <a:rPr lang="th-TH" dirty="0" err="1"/>
              <a:t>คอเลสเตอรอล</a:t>
            </a:r>
            <a:r>
              <a:rPr lang="th-TH" dirty="0"/>
              <a:t>ในเลือดค่อนข้างสูง การบริโภค</a:t>
            </a:r>
            <a:r>
              <a:rPr lang="th-TH" dirty="0">
                <a:solidFill>
                  <a:schemeClr val="hlink"/>
                </a:solidFill>
              </a:rPr>
              <a:t>เนื้อปลา</a:t>
            </a:r>
            <a:r>
              <a:rPr lang="th-TH" dirty="0"/>
              <a:t>ต่างๆ เป็นอีกทางเลือกหนึ่ง เนื่องจากเนื้อปลาส่วนใหญ่จะให้โปรตีนคุณภาพดีและไขมันต่ำ</a:t>
            </a:r>
          </a:p>
        </p:txBody>
      </p:sp>
      <p:pic>
        <p:nvPicPr>
          <p:cNvPr id="11268" name="Picture 4" descr="119013456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64400" y="4976818"/>
            <a:ext cx="2641600" cy="1881187"/>
          </a:xfrm>
          <a:prstGeom prst="rect">
            <a:avLst/>
          </a:prstGeom>
          <a:noFill/>
        </p:spPr>
      </p:pic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25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กิน ไขมัน แค่พอดี ไม่มีอ้วน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เนื้อสัตว์ต่างๆ ที่ใช้ปรุงอาหาร ควรเลือกใช้เนื้อสัตว์ที่ไม่ติดมันหรือติดมันน้อย เช่น เนื้อไก่ ควรเลือกใช้ส่วนที่เป็นส่วนอกหรือสันในไก่ และหลีกเลี่ยงการใช้หนังไก่ หนังหมูในการปรุงอาหาร ควรจำกัดการบริโภคเครื่องในสัตว์ต่างๆ และไข่แดงในผู้ที่มีระดับ</a:t>
            </a:r>
            <a:r>
              <a:rPr lang="th-TH" dirty="0" err="1" smtClean="0"/>
              <a:t>คอเลสเตอรอล</a:t>
            </a:r>
            <a:r>
              <a:rPr lang="th-TH" dirty="0" smtClean="0"/>
              <a:t>ในเลือดค่อนข้างสูง การบริโภคเนื้อปลาต่างๆ เป็นอีกทางเลือกหนึ่ง เนื่องจากเนื้อปลาส่วนใหญ่จะให้โปรตีนคุณภาพดีและไขมันต่ำ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26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jEsr2007031616232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26914" y="3286124"/>
            <a:ext cx="3508375" cy="2571750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>
                <a:cs typeface="Tahoma" pitchFamily="34" charset="0"/>
              </a:rPr>
              <a:t>กิน ไขมัน แค่พอดี ไม่มีอ้วน (ต่อ)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thaiDist"/>
            <a:r>
              <a:rPr lang="th-TH">
                <a:solidFill>
                  <a:schemeClr val="hlink"/>
                </a:solidFill>
              </a:rPr>
              <a:t>ปรับเปลี่ยนวิธีปรุงอาหาร</a:t>
            </a:r>
            <a:r>
              <a:rPr lang="th-TH"/>
              <a:t>จากการทอดหรือผัดโดยใช้น้ำมันมาเป็นวิธีการต้ม นึ่ง หรือย่าง ก็จะเป็นวิธีการที่ช่วยจำกัดปริมาณไขมันในอาหาร </a:t>
            </a:r>
          </a:p>
        </p:txBody>
      </p:sp>
      <p:pic>
        <p:nvPicPr>
          <p:cNvPr id="12292" name="Picture 4" descr="stamfish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44309" y="3643319"/>
            <a:ext cx="2724150" cy="1882775"/>
          </a:xfrm>
          <a:prstGeom prst="rect">
            <a:avLst/>
          </a:prstGeom>
          <a:noFill/>
        </p:spPr>
      </p:pic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27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>
                <a:cs typeface="Tahoma" pitchFamily="34" charset="0"/>
              </a:rPr>
              <a:t>กิน ไขมัน แค่พอดี ไม่มีอ้วน (ต่อ)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thaiDist"/>
            <a:r>
              <a:rPr lang="th-TH"/>
              <a:t>ผู้ที่ดื่มนมเป็นประจำอาจเลือก</a:t>
            </a:r>
            <a:r>
              <a:rPr lang="th-TH">
                <a:solidFill>
                  <a:schemeClr val="hlink"/>
                </a:solidFill>
              </a:rPr>
              <a:t>ดื่มนมพร่องหรือขาดไขมัน</a:t>
            </a:r>
            <a:r>
              <a:rPr lang="th-TH"/>
              <a:t>ได้ เพื่อช่วยจำกัดมิให้ระดับไขมันในเลือดสูงเกินปกติ ไม่แนะนำให้งดดื่มนมเนื่องจากนมให้โปรตีน แคลเซียมและวิตามินบี </a:t>
            </a:r>
            <a:r>
              <a:rPr lang="en-US"/>
              <a:t>2 </a:t>
            </a:r>
            <a:r>
              <a:rPr lang="th-TH"/>
              <a:t>ที่เป็นประโยชน์ต่อร่างกาย</a:t>
            </a:r>
          </a:p>
        </p:txBody>
      </p:sp>
      <p:pic>
        <p:nvPicPr>
          <p:cNvPr id="13317" name="Picture 5" descr="00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48300" y="3733805"/>
            <a:ext cx="1754188" cy="2771775"/>
          </a:xfrm>
          <a:prstGeom prst="rect">
            <a:avLst/>
          </a:prstGeom>
          <a:noFill/>
        </p:spPr>
      </p:pic>
      <p:pic>
        <p:nvPicPr>
          <p:cNvPr id="13316" name="Picture 4" descr="00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64400" y="3733805"/>
            <a:ext cx="1754188" cy="2771775"/>
          </a:xfrm>
          <a:prstGeom prst="rect">
            <a:avLst/>
          </a:prstGeom>
          <a:noFill/>
        </p:spPr>
      </p:pic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28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b="1">
                <a:cs typeface="Tahoma" pitchFamily="34" charset="0"/>
              </a:rPr>
              <a:t>กิน ไขมัน แค่พอดี ไม่มีอ้วน (ต่อ)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h-TH">
                <a:solidFill>
                  <a:schemeClr val="hlink"/>
                </a:solidFill>
              </a:rPr>
              <a:t>ลดการกินอาหารแปรรูป</a:t>
            </a:r>
            <a:r>
              <a:rPr lang="th-TH"/>
              <a:t>พวกแฮม ไส้กรอก  หมูยอ เบคอน  กุนเชียง ซึ่งมีไขมันสูง</a:t>
            </a:r>
            <a:r>
              <a:rPr lang="en-US"/>
              <a:t> </a:t>
            </a:r>
            <a:endParaRPr lang="th-TH"/>
          </a:p>
        </p:txBody>
      </p:sp>
      <p:pic>
        <p:nvPicPr>
          <p:cNvPr id="14340" name="Picture 4" descr="food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35550" y="2743205"/>
            <a:ext cx="2992438" cy="2581275"/>
          </a:xfrm>
          <a:prstGeom prst="rect">
            <a:avLst/>
          </a:prstGeom>
          <a:noFill/>
        </p:spPr>
      </p:pic>
      <p:pic>
        <p:nvPicPr>
          <p:cNvPr id="14342" name="Picture 6" descr="techno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6300" y="4114805"/>
            <a:ext cx="3136900" cy="2513013"/>
          </a:xfrm>
          <a:prstGeom prst="rect">
            <a:avLst/>
          </a:prstGeom>
          <a:noFill/>
        </p:spPr>
      </p:pic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29</a:t>
            </a:fld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73877" y="214290"/>
            <a:ext cx="8915400" cy="1143000"/>
          </a:xfrm>
        </p:spPr>
        <p:txBody>
          <a:bodyPr/>
          <a:lstStyle/>
          <a:p>
            <a:pPr algn="ctr"/>
            <a:r>
              <a:rPr lang="th-TH" dirty="0" smtClean="0"/>
              <a:t>อาหารจานด่วนตะวันตก</a:t>
            </a:r>
            <a:endParaRPr lang="th-TH" dirty="0"/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232141" y="1428739"/>
          <a:ext cx="9439937" cy="442391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934779"/>
                <a:gridCol w="1006085"/>
                <a:gridCol w="1083476"/>
                <a:gridCol w="851303"/>
                <a:gridCol w="773912"/>
                <a:gridCol w="1006085"/>
                <a:gridCol w="851303"/>
                <a:gridCol w="851303"/>
                <a:gridCol w="1081691"/>
              </a:tblGrid>
              <a:tr h="5810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ชนิดอาหาร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น้ำหนัก (กรัม)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พลังงาน (กิโลแคลอรี)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โปรตีน (กรัม)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ไขมัน (กรัม)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คาร์</a:t>
                      </a: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โบ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ไฮเดรต</a:t>
                      </a: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(กรัม)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การกระจายตัวของพลังงาน (</a:t>
                      </a:r>
                      <a:r>
                        <a:rPr kumimoji="0" lang="en-US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</a:t>
                      </a: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57943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โปรตีน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ไขมัน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คาร์</a:t>
                      </a:r>
                      <a:r>
                        <a:rPr kumimoji="0" lang="th-TH" sz="2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โบ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ไฮเดรต</a:t>
                      </a:r>
                      <a:endParaRPr kumimoji="0" lang="th-TH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พิซ</a:t>
                      </a:r>
                      <a:r>
                        <a:rPr kumimoji="0" lang="th-TH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ซ่ารวมมิตร (๑ / ๔ ของขนาดกลาง )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๙๓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๒๑๙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๑๔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๑๒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๑๔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๒๖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๔๙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๒๕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แฮมเบอร์เกอร์เนื้อ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๑๕๐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๔๕๖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๒๑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๒๖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๓๓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๑๙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๕๒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๒๙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ฮ็อ</a:t>
                      </a:r>
                      <a:r>
                        <a:rPr kumimoji="0" lang="th-TH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ทดอก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๑๔๙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๓๙๘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๑๖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๒๒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๓๔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๑๖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๕๐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๓๔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แซนวิช</a:t>
                      </a:r>
                      <a:r>
                        <a:rPr kumimoji="0" lang="th-TH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ไก่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๑๒๒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๒๘๗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๑๒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๑๕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๒๖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๑๗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๔๗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๓๖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มันฝรั่ง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๙๔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๓๑๔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๔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๑๘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๓๔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๕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๕๒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๔๓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CordiaUPC" pitchFamily="34" charset="-34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30</a:t>
            </a:fld>
            <a:endParaRPr lang="th-TH"/>
          </a:p>
        </p:txBody>
      </p:sp>
      <p:pic>
        <p:nvPicPr>
          <p:cNvPr id="9" name="รูปภาพ 8" descr="berger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73880" y="2071678"/>
            <a:ext cx="892975" cy="714380"/>
          </a:xfrm>
          <a:prstGeom prst="rect">
            <a:avLst/>
          </a:prstGeom>
        </p:spPr>
      </p:pic>
      <p:pic>
        <p:nvPicPr>
          <p:cNvPr id="10" name="รูปภาพ 9" descr="cartoon_hot_dog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050906" y="20638"/>
            <a:ext cx="1813822" cy="1285860"/>
          </a:xfrm>
          <a:prstGeom prst="rect">
            <a:avLst/>
          </a:prstGeom>
        </p:spPr>
      </p:pic>
      <p:pic>
        <p:nvPicPr>
          <p:cNvPr id="11" name="รูปภาพ 10" descr="frenchfried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135764">
            <a:off x="1034906" y="5391996"/>
            <a:ext cx="1113767" cy="1348245"/>
          </a:xfrm>
          <a:prstGeom prst="rect">
            <a:avLst/>
          </a:prstGeom>
        </p:spPr>
      </p:pic>
      <p:pic>
        <p:nvPicPr>
          <p:cNvPr id="12" name="รูปภาพ 11" descr="sandwich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785933" flipH="1">
            <a:off x="219473" y="202799"/>
            <a:ext cx="1183276" cy="1091631"/>
          </a:xfrm>
          <a:prstGeom prst="rect">
            <a:avLst/>
          </a:prstGeom>
        </p:spPr>
      </p:pic>
      <p:pic>
        <p:nvPicPr>
          <p:cNvPr id="13" name="รูปภาพ 12" descr="พิซซ่า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512994" y="5572140"/>
            <a:ext cx="1195712" cy="110373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15615" y="274638"/>
            <a:ext cx="8122920" cy="1143000"/>
          </a:xfrm>
        </p:spPr>
        <p:txBody>
          <a:bodyPr>
            <a:normAutofit/>
          </a:bodyPr>
          <a:lstStyle/>
          <a:p>
            <a:r>
              <a:rPr lang="th-TH" dirty="0" smtClean="0"/>
              <a:t>กินอย่าง ฉลาดลดเค็ม ลดโซเดียม ลดโรค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 กินเกลือเกินวันละ1 ช้อนชา เสี่ยงต่อภาวะความดันโลหิตสูง</a:t>
            </a:r>
          </a:p>
          <a:p>
            <a:r>
              <a:rPr lang="th-TH" dirty="0" smtClean="0"/>
              <a:t>ลดการใช้เครื่องปรุงรสในอาหาร เช่น น้ำปลา ซีอิ้ว เกลือ ซอสปรุงรส เต้าเจี้ยว และผงชูรส</a:t>
            </a:r>
          </a:p>
          <a:p>
            <a:r>
              <a:rPr lang="th-TH" dirty="0" smtClean="0"/>
              <a:t>ชิมอาหารก่อนเติมทุกครั้ง </a:t>
            </a:r>
          </a:p>
          <a:p>
            <a:r>
              <a:rPr lang="th-TH" dirty="0" smtClean="0"/>
              <a:t>เลือกกินอาหารสดหรืออาหารที่ผ่านการแปรรูปน้อยที่สุด  เช่น กินเนื้อหมูดีกว่า กินไส้กรอก หมูยอ  กุนเชียง แฮม ลูกชิ้น</a:t>
            </a:r>
          </a:p>
          <a:p>
            <a:r>
              <a:rPr lang="th-TH" dirty="0" smtClean="0"/>
              <a:t>ลดความถี่และปริมาณการกินอาหารที่ใช้น้ำจิ้ม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31</a:t>
            </a:fld>
            <a:endParaRPr lang="th-TH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73877" y="214290"/>
            <a:ext cx="8915400" cy="1143000"/>
          </a:xfrm>
        </p:spPr>
        <p:txBody>
          <a:bodyPr>
            <a:normAutofit/>
          </a:bodyPr>
          <a:lstStyle/>
          <a:p>
            <a:r>
              <a:rPr lang="th-TH" dirty="0" smtClean="0"/>
              <a:t>ตารางแสดงปริมาณโซเดียมในอาหารแต่ละชนิด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32</a:t>
            </a:fld>
            <a:endParaRPr lang="th-TH"/>
          </a:p>
        </p:txBody>
      </p:sp>
      <p:graphicFrame>
        <p:nvGraphicFramePr>
          <p:cNvPr id="5" name="Group 30"/>
          <p:cNvGraphicFramePr>
            <a:graphicFrameLocks noGrp="1"/>
          </p:cNvGraphicFramePr>
          <p:nvPr>
            <p:ph idx="1"/>
          </p:nvPr>
        </p:nvGraphicFramePr>
        <p:xfrm>
          <a:off x="1238224" y="1489728"/>
          <a:ext cx="8435637" cy="45110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572164"/>
                <a:gridCol w="2863473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ประเภทอาหาร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ปริมาณโซเดียม (มก.)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ข้าว 1 ทัพพี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เนื้อหมู / เนื้อไก่ 2 ช้อนกินข้าว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40-60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ผักสดชนิดต่างๆ 1ทัพพี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30-100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เต้าหู้ 50 กรัม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6-10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ผลไม้ชนิดต่างๆ 6-8 ชิ้น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5-80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  <p:pic>
        <p:nvPicPr>
          <p:cNvPr id="6" name="Picture 25" descr="kapook_22441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257800"/>
            <a:ext cx="1733550" cy="1600200"/>
          </a:xfrm>
          <a:prstGeom prst="rect">
            <a:avLst/>
          </a:prstGeom>
          <a:noFill/>
        </p:spPr>
      </p:pic>
      <p:pic>
        <p:nvPicPr>
          <p:cNvPr id="7" name="Picture 27" descr="j0089934[1]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2139" y="1214422"/>
            <a:ext cx="2146300" cy="1200150"/>
          </a:xfrm>
          <a:prstGeom prst="rect">
            <a:avLst/>
          </a:prstGeom>
          <a:noFill/>
        </p:spPr>
      </p:pic>
      <p:pic>
        <p:nvPicPr>
          <p:cNvPr id="8" name="Picture 26" descr="023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59644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96486" y="285728"/>
            <a:ext cx="8915400" cy="1143000"/>
          </a:xfrm>
        </p:spPr>
        <p:txBody>
          <a:bodyPr>
            <a:normAutofit/>
          </a:bodyPr>
          <a:lstStyle/>
          <a:p>
            <a:r>
              <a:rPr lang="th-TH" dirty="0" smtClean="0"/>
              <a:t>ตารางแสดงปริมาณโซเดียมในอาหารแต่ละชนิด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33</a:t>
            </a:fld>
            <a:endParaRPr lang="th-TH"/>
          </a:p>
        </p:txBody>
      </p:sp>
      <p:graphicFrame>
        <p:nvGraphicFramePr>
          <p:cNvPr id="5" name="Group 2"/>
          <p:cNvGraphicFramePr>
            <a:graphicFrameLocks noGrp="1"/>
          </p:cNvGraphicFramePr>
          <p:nvPr>
            <p:ph idx="1"/>
          </p:nvPr>
        </p:nvGraphicFramePr>
        <p:xfrm>
          <a:off x="1470399" y="1322090"/>
          <a:ext cx="8048682" cy="484917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668284"/>
                <a:gridCol w="3380398"/>
              </a:tblGrid>
              <a:tr h="1195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ประเภทอาหาร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ปริมาณโซเดียม (มก.)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99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ขนมปัง 1 แผ่น (30 กรัม)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120-150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75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ปลา กุ้ง ปลาหมึก2 ช้อนกินข้าว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120-140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49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นมสด 1 แก้ว (240 ซี.ซี.)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120-130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261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เนย/เนยเทียมชนิดเค็ม 1 ช้อนโต๊ะ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120-130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7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ถั่วอบกรอบ 2 ช้อนกินข้าว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738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ไข่เป็ด/ไข่ไก่ 1 ฟอง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110-120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  <p:pic>
        <p:nvPicPr>
          <p:cNvPr id="6" name="Picture 29" descr="j0413380[1]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75609" y="2000240"/>
            <a:ext cx="1485900" cy="1130300"/>
          </a:xfrm>
          <a:prstGeom prst="rect">
            <a:avLst/>
          </a:prstGeom>
          <a:noFill/>
        </p:spPr>
      </p:pic>
      <p:pic>
        <p:nvPicPr>
          <p:cNvPr id="7" name="Picture 30" descr="j0215364[1]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66047" y="5143517"/>
            <a:ext cx="1442906" cy="957263"/>
          </a:xfrm>
          <a:prstGeom prst="rect">
            <a:avLst/>
          </a:prstGeom>
          <a:noFill/>
        </p:spPr>
      </p:pic>
      <p:pic>
        <p:nvPicPr>
          <p:cNvPr id="8" name="Picture 3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9281" y="3714752"/>
            <a:ext cx="1331119" cy="895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9" name="Picture 33" descr="j0413354[1]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220604" y="3000372"/>
            <a:ext cx="1685396" cy="909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9095" y="214290"/>
            <a:ext cx="8915400" cy="1143000"/>
          </a:xfrm>
        </p:spPr>
        <p:txBody>
          <a:bodyPr>
            <a:normAutofit/>
          </a:bodyPr>
          <a:lstStyle/>
          <a:p>
            <a:r>
              <a:rPr lang="th-TH" dirty="0" smtClean="0"/>
              <a:t>ตารางแสดงปริมาณโซเดียมในอาหารแต่ละชนิด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34</a:t>
            </a:fld>
            <a:endParaRPr lang="th-TH"/>
          </a:p>
        </p:txBody>
      </p:sp>
      <p:graphicFrame>
        <p:nvGraphicFramePr>
          <p:cNvPr id="5" name="Group 2"/>
          <p:cNvGraphicFramePr>
            <a:graphicFrameLocks noGrp="1"/>
          </p:cNvGraphicFramePr>
          <p:nvPr>
            <p:ph idx="1"/>
          </p:nvPr>
        </p:nvGraphicFramePr>
        <p:xfrm>
          <a:off x="1315615" y="1447800"/>
          <a:ext cx="8046931" cy="434035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566079"/>
                <a:gridCol w="3480852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ประเภทอาหาร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4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ปริมาณโซเดียม (มก.)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(เฉลี่ย)</a:t>
                      </a:r>
                      <a:endParaRPr kumimoji="0" lang="th-TH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เกลือแกง 1 ช้อนชา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1,900-2,000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กะปิ 1 ช้อนชา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1,490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เต้าหู้ยี้ 1 ช้อนโต๊ะ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555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น้ำปลา/ซีอิ๊ว 1 ช้อนชา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350-500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ไข่เค็ม 1 ฟอง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316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  <p:pic>
        <p:nvPicPr>
          <p:cNvPr id="7" name="Picture 26" descr="740105-B7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667776" y="4714884"/>
            <a:ext cx="990600" cy="1371600"/>
          </a:xfrm>
          <a:prstGeom prst="rect">
            <a:avLst/>
          </a:prstGeom>
          <a:noFill/>
        </p:spPr>
      </p:pic>
      <p:pic>
        <p:nvPicPr>
          <p:cNvPr id="8" name="Picture 4" descr="food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071546"/>
            <a:ext cx="1528152" cy="149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04" y="214290"/>
            <a:ext cx="8915400" cy="1143000"/>
          </a:xfrm>
        </p:spPr>
        <p:txBody>
          <a:bodyPr>
            <a:normAutofit/>
          </a:bodyPr>
          <a:lstStyle/>
          <a:p>
            <a:r>
              <a:rPr lang="th-TH" dirty="0" smtClean="0"/>
              <a:t>ตารางแสดงปริมาณโซเดียมในอาหารแต่ละชนิด</a:t>
            </a:r>
            <a:endParaRPr lang="th-TH" b="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35</a:t>
            </a:fld>
            <a:endParaRPr lang="th-TH"/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ph idx="1"/>
          </p:nvPr>
        </p:nvGraphicFramePr>
        <p:xfrm>
          <a:off x="851268" y="1428741"/>
          <a:ext cx="8513028" cy="420560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339989"/>
                <a:gridCol w="3173039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ประเภทอาหาร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ปริมาณโซเดียม (มก.)</a:t>
                      </a:r>
                      <a:endParaRPr kumimoji="0" lang="th-TH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ซอสปรุงรส 1 ช้อนโต๊ะ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en-US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33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น้ำพริกแกงเหลือง  1 ช้อนโต๊ะ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750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ซอสหอยนางรม  1 ช้อนโต๊ะ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420-490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ข้าวคลุกกะปิ 1 จาน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1,745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บะหมี่สำเร็จรูปพร้อมเครื่องปรุง 1 ซอง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1,320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ขนมจีนน้ำยา 1 จาน</a:t>
                      </a:r>
                      <a:endParaRPr kumimoji="0" lang="th-TH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1,750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ahoma" pitchFamily="34" charset="0"/>
                        <a:cs typeface="Angsana New" pitchFamily="18" charset="-34"/>
                      </a:endParaRPr>
                    </a:p>
                  </a:txBody>
                  <a:tcPr marL="99060" marR="99060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V_7272430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439832" y="4822824"/>
            <a:ext cx="1466168" cy="2035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214290"/>
            <a:ext cx="8915400" cy="1143000"/>
          </a:xfrm>
        </p:spPr>
        <p:txBody>
          <a:bodyPr/>
          <a:lstStyle/>
          <a:p>
            <a:r>
              <a:rPr lang="th-TH" dirty="0" smtClean="0"/>
              <a:t>หวาน..อันตราย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4312" y="1285860"/>
            <a:ext cx="8915400" cy="4389120"/>
          </a:xfrm>
        </p:spPr>
        <p:txBody>
          <a:bodyPr>
            <a:normAutofit/>
          </a:bodyPr>
          <a:lstStyle/>
          <a:p>
            <a:r>
              <a:rPr lang="th-TH" dirty="0" smtClean="0"/>
              <a:t>คนไทยกินหวานมากเฉลี่ยคนละ 22 ช้อนชาต่อวันตามมาตรฐานโภชนาการ  </a:t>
            </a:r>
            <a:r>
              <a:rPr lang="th-TH" dirty="0" smtClean="0">
                <a:solidFill>
                  <a:srgbClr val="002060"/>
                </a:solidFill>
              </a:rPr>
              <a:t>วัยรุ่นหญิง - ชาย  14 -25 ปีและ ชายวัยทำงาน  25-60 ปี คนละ 6 ช้อนชาต่อวัน     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เด็กวัยเรียน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6-13 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ปี  หญิงวัยทำงาน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25-60 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ปี และผู้สูงอายุ วันละไม่เกิน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4 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ช้อนชา (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16 </a:t>
            </a:r>
            <a:r>
              <a:rPr lang="th-TH" dirty="0" smtClean="0">
                <a:solidFill>
                  <a:schemeClr val="accent3">
                    <a:lumMod val="75000"/>
                  </a:schemeClr>
                </a:solidFill>
                <a:latin typeface="Cordia New" pitchFamily="34" charset="-34"/>
              </a:rPr>
              <a:t>กรัม) </a:t>
            </a:r>
            <a:r>
              <a:rPr lang="th-TH" dirty="0" smtClean="0">
                <a:solidFill>
                  <a:schemeClr val="bg2">
                    <a:lumMod val="10000"/>
                  </a:schemeClr>
                </a:solidFill>
                <a:latin typeface="Cordia New" pitchFamily="34" charset="-34"/>
              </a:rPr>
              <a:t>ผู้ใช้แรงงานมาก เช่น เกษตรกร  ผู้ใช้แรงงาน นักกีฬา  วันละไม่เกิน  8 ช้อนชา </a:t>
            </a:r>
          </a:p>
          <a:p>
            <a:r>
              <a:rPr lang="th-TH" dirty="0" smtClean="0"/>
              <a:t>น้ำตาล 42% มาจากเครื่องดื่มประเภทน้ำอัดลม</a:t>
            </a:r>
          </a:p>
          <a:p>
            <a:r>
              <a:rPr lang="th-TH" dirty="0" smtClean="0"/>
              <a:t>รองลงมา ได้แก่ อาหารและขนม 27% </a:t>
            </a:r>
          </a:p>
          <a:p>
            <a:r>
              <a:rPr lang="th-TH" dirty="0" smtClean="0"/>
              <a:t>ผลิตภัณฑ์นม21%</a:t>
            </a:r>
          </a:p>
          <a:p>
            <a:r>
              <a:rPr lang="th-TH" dirty="0" smtClean="0"/>
              <a:t>ดื่มน้ำอัดลม 1 กระป๋อง ขนาดบรรจุ 325 มล. ได้รับน้ำตาลประมาณ 32.5-45.5 กรัม หรือ 8.1-11.4 ช้อนชา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36</a:t>
            </a:fld>
            <a:endParaRPr lang="th-TH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6921" y="357166"/>
            <a:ext cx="8915400" cy="1143000"/>
          </a:xfrm>
        </p:spPr>
        <p:txBody>
          <a:bodyPr/>
          <a:lstStyle/>
          <a:p>
            <a:r>
              <a:rPr lang="th-TH" dirty="0" smtClean="0"/>
              <a:t>ระวังหวาน..อันตราย (ต่อ)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3200" dirty="0" smtClean="0"/>
              <a:t>ลูกอม 1 เม็ดมีน้ำตาล 0.8-1 ช้อนชา</a:t>
            </a:r>
          </a:p>
          <a:p>
            <a:r>
              <a:rPr lang="th-TH" sz="3200" dirty="0" smtClean="0"/>
              <a:t>น้ำอัดลม(สีดำ) 1 กระป๋องมีน้ำตาล 8-8.5 ช้อนชา</a:t>
            </a:r>
          </a:p>
          <a:p>
            <a:r>
              <a:rPr lang="th-TH" sz="3200" dirty="0" smtClean="0"/>
              <a:t>เยลลี่(ถ้วย)ปริมาณ 200 มล. มีน้ำตาล 10 ช้อนชา</a:t>
            </a:r>
          </a:p>
          <a:p>
            <a:r>
              <a:rPr lang="th-TH" sz="3200" dirty="0" smtClean="0"/>
              <a:t>น้ำกระเจี๊ยบ ปริมาณ 500 มล.มีน้ำตาล 12.5 ช้อนชา</a:t>
            </a:r>
          </a:p>
          <a:p>
            <a:r>
              <a:rPr lang="th-TH" sz="3200" dirty="0" smtClean="0"/>
              <a:t>ลอดช่องน้ำกะทิปริมาณ 111 กรัม (1 ถ้วย) มีน้ำตาล 6 ช้อนชา</a:t>
            </a:r>
          </a:p>
          <a:p>
            <a:r>
              <a:rPr lang="th-TH" sz="3200" dirty="0" smtClean="0"/>
              <a:t>ซ่าหริ่มปริมาณ 160 กรัม</a:t>
            </a:r>
          </a:p>
          <a:p>
            <a:pPr>
              <a:buNone/>
            </a:pPr>
            <a:r>
              <a:rPr lang="th-TH" sz="3200" dirty="0" smtClean="0"/>
              <a:t>   (1 ถ้วย) มีน้ำตาล 6 ช้อนชา</a:t>
            </a:r>
          </a:p>
          <a:p>
            <a:endParaRPr lang="th-TH" sz="3200" dirty="0" smtClean="0"/>
          </a:p>
          <a:p>
            <a:pPr>
              <a:buNone/>
            </a:pP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37</a:t>
            </a:fld>
            <a:endParaRPr lang="th-TH"/>
          </a:p>
        </p:txBody>
      </p:sp>
      <p:pic>
        <p:nvPicPr>
          <p:cNvPr id="5" name="Picture 4" descr="main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58214" y="104772"/>
            <a:ext cx="1462625" cy="2395534"/>
          </a:xfrm>
          <a:prstGeom prst="rect">
            <a:avLst/>
          </a:prstGeom>
          <a:noFill/>
        </p:spPr>
      </p:pic>
      <p:pic>
        <p:nvPicPr>
          <p:cNvPr id="6" name="Picture 5" descr="12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49523" y="4214823"/>
            <a:ext cx="3915627" cy="2457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Cordia New" pitchFamily="34" charset="-34"/>
                <a:cs typeface="Cordia New" pitchFamily="34" charset="-34"/>
              </a:rPr>
              <a:t>ดัชนีน้ำตาล (</a:t>
            </a:r>
            <a:r>
              <a:rPr lang="en-US" dirty="0" err="1" smtClean="0">
                <a:latin typeface="Cordia New" pitchFamily="34" charset="-34"/>
                <a:cs typeface="Cordia New" pitchFamily="34" charset="-34"/>
              </a:rPr>
              <a:t>Glycemic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Index)</a:t>
            </a:r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>
                <a:latin typeface="Arial" pitchFamily="34" charset="0"/>
              </a:rPr>
              <a:t>ดัชนีน้ำตาล คือ ค่าที่บอกให้เราทราบว่าอาหารที่กินเข้าไปเปลี่ยนเป็นน้ำตาลในเลือด และน้ำตาลในเลือดสูงขึ้นรวดเร็วเพียงใด</a:t>
            </a:r>
          </a:p>
          <a:p>
            <a:r>
              <a:rPr lang="th-TH" dirty="0" smtClean="0">
                <a:latin typeface="Arial" pitchFamily="34" charset="0"/>
              </a:rPr>
              <a:t>อาหารที่มีค่าดัชนีน้ำตาลต่ำคือ 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Arial" pitchFamily="34" charset="0"/>
              </a:rPr>
              <a:t> &lt;  55</a:t>
            </a:r>
          </a:p>
          <a:p>
            <a:r>
              <a:rPr lang="th-TH" dirty="0" smtClean="0">
                <a:latin typeface="Arial" pitchFamily="34" charset="0"/>
              </a:rPr>
              <a:t>อาหารที่มีค่าดัชนีน้ำตาลปานกลางมีค่า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Arial" pitchFamily="34" charset="0"/>
              </a:rPr>
              <a:t> 55 </a:t>
            </a:r>
            <a:r>
              <a:rPr lang="en-US" dirty="0" smtClean="0">
                <a:latin typeface="Arial" pitchFamily="34" charset="0"/>
              </a:rPr>
              <a:t>-</a:t>
            </a:r>
            <a:r>
              <a:rPr lang="th-TH" dirty="0" smtClean="0">
                <a:latin typeface="Arial" pitchFamily="34" charset="0"/>
              </a:rPr>
              <a:t> 70</a:t>
            </a:r>
          </a:p>
          <a:p>
            <a:r>
              <a:rPr lang="th-TH" dirty="0" smtClean="0"/>
              <a:t>อาหารที่มีค่าดัชนีน้ำตาลสูง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</a:t>
            </a:r>
            <a:r>
              <a:rPr lang="th-TH" dirty="0" smtClean="0"/>
              <a:t>&gt;  70</a:t>
            </a: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38</a:t>
            </a:fld>
            <a:endParaRPr lang="th-TH"/>
          </a:p>
        </p:txBody>
      </p:sp>
      <p:pic>
        <p:nvPicPr>
          <p:cNvPr id="5" name="รูปภาพ 4" descr="ant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203429" y="1"/>
            <a:ext cx="1580146" cy="1577538"/>
          </a:xfrm>
          <a:prstGeom prst="rect">
            <a:avLst/>
          </a:prstGeom>
        </p:spPr>
      </p:pic>
      <p:pic>
        <p:nvPicPr>
          <p:cNvPr id="6" name="รูปภาพ 5" descr="ant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38224" y="4964744"/>
            <a:ext cx="1857388" cy="181753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36518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อาหารที่มี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ดัชนีน้ำตาล (</a:t>
            </a:r>
            <a:r>
              <a:rPr lang="en-US" dirty="0" err="1" smtClean="0">
                <a:latin typeface="Cordia New" pitchFamily="34" charset="-34"/>
                <a:cs typeface="Cordia New" pitchFamily="34" charset="-34"/>
              </a:rPr>
              <a:t>Glycemic</a:t>
            </a:r>
            <a:r>
              <a:rPr lang="en-US" dirty="0" smtClean="0">
                <a:latin typeface="Cordia New" pitchFamily="34" charset="-34"/>
                <a:cs typeface="Cordia New" pitchFamily="34" charset="-34"/>
              </a:rPr>
              <a:t> Index)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 ต่ำ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tabLst>
                <a:tab pos="2781300" algn="l"/>
              </a:tabLst>
            </a:pPr>
            <a:r>
              <a:rPr lang="th-TH" dirty="0" smtClean="0">
                <a:latin typeface="Cordia New" pitchFamily="34" charset="-34"/>
              </a:rPr>
              <a:t>ถั่วเหลือง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	18</a:t>
            </a:r>
            <a:r>
              <a:rPr lang="th-TH" dirty="0" smtClean="0">
                <a:latin typeface="Cordia New" pitchFamily="34" charset="-34"/>
              </a:rPr>
              <a:t> </a:t>
            </a:r>
          </a:p>
          <a:p>
            <a:pPr>
              <a:tabLst>
                <a:tab pos="2781300" algn="l"/>
              </a:tabLst>
            </a:pPr>
            <a:r>
              <a:rPr lang="th-TH" dirty="0" err="1" smtClean="0">
                <a:latin typeface="Cordia New" pitchFamily="34" charset="-34"/>
              </a:rPr>
              <a:t>น้ำตาลฟรุค</a:t>
            </a:r>
            <a:r>
              <a:rPr lang="th-TH" dirty="0" smtClean="0">
                <a:latin typeface="Cordia New" pitchFamily="34" charset="-34"/>
              </a:rPr>
              <a:t>โตส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GI	23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2781300" algn="l"/>
              </a:tabLst>
            </a:pPr>
            <a:r>
              <a:rPr lang="th-TH" dirty="0" err="1" smtClean="0">
                <a:latin typeface="Cordia New" pitchFamily="34" charset="-34"/>
              </a:rPr>
              <a:t>โยเกิร์ต</a:t>
            </a:r>
            <a:r>
              <a:rPr lang="th-TH" dirty="0" smtClean="0">
                <a:latin typeface="Cordia New" pitchFamily="34" charset="-34"/>
              </a:rPr>
              <a:t>ไขมันต่ำ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33</a:t>
            </a:r>
          </a:p>
          <a:p>
            <a:pPr>
              <a:tabLst>
                <a:tab pos="2781300" algn="l"/>
              </a:tabLst>
            </a:pPr>
            <a:r>
              <a:rPr lang="th-TH" dirty="0" smtClean="0">
                <a:latin typeface="Cordia New" pitchFamily="34" charset="-34"/>
              </a:rPr>
              <a:t>วุ้นเส้น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	</a:t>
            </a:r>
            <a:r>
              <a:rPr lang="en-US" dirty="0" smtClean="0">
                <a:latin typeface="Cordia New" pitchFamily="34" charset="-34"/>
              </a:rPr>
              <a:t>33</a:t>
            </a:r>
          </a:p>
          <a:p>
            <a:pPr>
              <a:tabLst>
                <a:tab pos="2781300" algn="l"/>
              </a:tabLst>
            </a:pPr>
            <a:r>
              <a:rPr lang="th-TH" dirty="0" smtClean="0">
                <a:latin typeface="Cordia New" pitchFamily="34" charset="-34"/>
              </a:rPr>
              <a:t>กล้วยน้ำว้า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	37</a:t>
            </a:r>
          </a:p>
          <a:p>
            <a:pPr>
              <a:tabLst>
                <a:tab pos="2781300" algn="l"/>
              </a:tabLst>
            </a:pPr>
            <a:r>
              <a:rPr lang="th-TH" dirty="0" err="1" smtClean="0">
                <a:latin typeface="Cordia New" pitchFamily="34" charset="-34"/>
              </a:rPr>
              <a:t>แอปเปิ้ล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en-US" dirty="0" smtClean="0">
                <a:latin typeface="Arial" pitchFamily="34" charset="0"/>
              </a:rPr>
              <a:t>	</a:t>
            </a:r>
            <a:r>
              <a:rPr lang="en-US" dirty="0" smtClean="0">
                <a:latin typeface="Cordia New" pitchFamily="34" charset="-34"/>
              </a:rPr>
              <a:t>38</a:t>
            </a:r>
          </a:p>
          <a:p>
            <a:pPr>
              <a:tabLst>
                <a:tab pos="2781300" algn="l"/>
              </a:tabLst>
            </a:pPr>
            <a:r>
              <a:rPr lang="th-TH" dirty="0" err="1" smtClean="0">
                <a:latin typeface="Cordia New" pitchFamily="34" charset="-34"/>
              </a:rPr>
              <a:t>สปาเก็ตตี้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en-US" dirty="0" smtClean="0">
                <a:latin typeface="Arial" pitchFamily="34" charset="0"/>
              </a:rPr>
              <a:t>	</a:t>
            </a:r>
            <a:r>
              <a:rPr lang="en-US" dirty="0" smtClean="0">
                <a:latin typeface="Cordia New" pitchFamily="34" charset="-34"/>
              </a:rPr>
              <a:t>41</a:t>
            </a:r>
          </a:p>
          <a:p>
            <a:pPr>
              <a:tabLst>
                <a:tab pos="2781300" algn="l"/>
              </a:tabLst>
            </a:pPr>
            <a:r>
              <a:rPr lang="th-TH" dirty="0" smtClean="0">
                <a:latin typeface="Cordia New" pitchFamily="34" charset="-34"/>
              </a:rPr>
              <a:t>ส้ม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	42</a:t>
            </a:r>
            <a:endParaRPr lang="th-TH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th-TH" dirty="0" smtClean="0">
              <a:latin typeface="Cordia New" pitchFamily="34" charset="-34"/>
            </a:endParaRPr>
          </a:p>
          <a:p>
            <a:endParaRPr lang="th-TH" dirty="0">
              <a:latin typeface="Cordia New" pitchFamily="34" charset="-34"/>
            </a:endParaRPr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กล้วยไข่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44</a:t>
            </a: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กล้วยหอม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	46</a:t>
            </a: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มักกะโรนี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	47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แค</a:t>
            </a:r>
            <a:r>
              <a:rPr lang="th-TH" dirty="0" err="1" smtClean="0">
                <a:latin typeface="Cordia New" pitchFamily="34" charset="-34"/>
              </a:rPr>
              <a:t>รอท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49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ข้าวซ้อมมือ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</a:t>
            </a:r>
            <a:r>
              <a:rPr lang="en-US" dirty="0" smtClean="0">
                <a:latin typeface="Cordia New" pitchFamily="34" charset="-34"/>
              </a:rPr>
              <a:t>	50</a:t>
            </a: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ขนมปัง</a:t>
            </a:r>
            <a:r>
              <a:rPr lang="th-TH" dirty="0" err="1" smtClean="0">
                <a:latin typeface="Cordia New" pitchFamily="34" charset="-34"/>
              </a:rPr>
              <a:t>โฮลวีท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	53</a:t>
            </a:r>
          </a:p>
          <a:p>
            <a:pPr>
              <a:tabLst>
                <a:tab pos="2692400" algn="l"/>
              </a:tabLst>
            </a:pPr>
            <a:r>
              <a:rPr lang="th-TH" dirty="0" smtClean="0">
                <a:latin typeface="Cordia New" pitchFamily="34" charset="-34"/>
              </a:rPr>
              <a:t>ข้าวโพดหวาน</a:t>
            </a:r>
            <a:r>
              <a:rPr lang="th-TH" dirty="0" smtClean="0">
                <a:latin typeface="Arial" pitchFamily="34" charset="0"/>
              </a:rPr>
              <a:t>มีค่า</a:t>
            </a:r>
            <a:r>
              <a:rPr lang="en-US" dirty="0" smtClean="0">
                <a:latin typeface="Cordia New" pitchFamily="34" charset="-34"/>
              </a:rPr>
              <a:t> GI	53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2692400" algn="l"/>
              </a:tabLst>
            </a:pPr>
            <a:endParaRPr lang="th-TH" dirty="0">
              <a:latin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39</a:t>
            </a:fld>
            <a:endParaRPr lang="th-TH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06911" y="5072074"/>
            <a:ext cx="133283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20827" y="5438780"/>
            <a:ext cx="2311400" cy="141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corn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238224" y="5608320"/>
            <a:ext cx="1281176" cy="12496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อาหารที่มี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ดัชนีน้ำตาลปานกลาง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ขนมปังขาวมีค่า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70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น้ำตาลทรายมีค่า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68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ข้าวขัดสีมีค่า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64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น้ำอัดลมมีค่า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63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ไอศกรีมมีค่า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61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มันเทศมีค่า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61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ก๋วยเตี๋ยวมีค่า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61</a:t>
            </a: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บะหมี่มีค่า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57</a:t>
            </a:r>
            <a:endParaRPr lang="th-TH" dirty="0" smtClean="0">
              <a:latin typeface="Cordia New" pitchFamily="34" charset="-34"/>
            </a:endParaRPr>
          </a:p>
          <a:p>
            <a:pPr>
              <a:tabLst>
                <a:tab pos="3048000" algn="l"/>
              </a:tabLst>
            </a:pPr>
            <a:r>
              <a:rPr lang="th-TH" dirty="0" smtClean="0">
                <a:latin typeface="Cordia New" pitchFamily="34" charset="-34"/>
              </a:rPr>
              <a:t>น้ำผึ้งมีค่า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55</a:t>
            </a:r>
            <a:endParaRPr lang="th-TH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th-TH" dirty="0" smtClean="0">
              <a:latin typeface="Cordia New" pitchFamily="34" charset="-34"/>
            </a:endParaRPr>
          </a:p>
          <a:p>
            <a:endParaRPr lang="th-TH" dirty="0">
              <a:latin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40</a:t>
            </a:fld>
            <a:endParaRPr lang="th-TH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0987673">
            <a:off x="7429517" y="1214422"/>
            <a:ext cx="224434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 descr="honey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26912" y="3714752"/>
            <a:ext cx="244341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อาหารที่มี</a:t>
            </a:r>
            <a:r>
              <a:rPr lang="th-TH" dirty="0" smtClean="0">
                <a:latin typeface="Cordia New" pitchFamily="34" charset="-34"/>
                <a:cs typeface="Cordia New" pitchFamily="34" charset="-34"/>
              </a:rPr>
              <a:t>ดัชนีน้ำตาลสูง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3492500" algn="l"/>
              </a:tabLst>
            </a:pPr>
            <a:r>
              <a:rPr lang="th-TH" dirty="0" smtClean="0">
                <a:latin typeface="Cordia New" pitchFamily="34" charset="-34"/>
              </a:rPr>
              <a:t>น้ำตาลกลูโคสมีค่า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100</a:t>
            </a:r>
          </a:p>
          <a:p>
            <a:pPr>
              <a:tabLst>
                <a:tab pos="3492500" algn="l"/>
              </a:tabLst>
            </a:pPr>
            <a:r>
              <a:rPr lang="th-TH" dirty="0" smtClean="0">
                <a:latin typeface="Cordia New" pitchFamily="34" charset="-34"/>
              </a:rPr>
              <a:t>ข้าวเหนียวมีค่า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  92</a:t>
            </a:r>
          </a:p>
          <a:p>
            <a:pPr>
              <a:tabLst>
                <a:tab pos="3492500" algn="l"/>
              </a:tabLst>
            </a:pPr>
            <a:r>
              <a:rPr lang="th-TH" dirty="0" smtClean="0">
                <a:latin typeface="Cordia New" pitchFamily="34" charset="-34"/>
              </a:rPr>
              <a:t>มันฝรั่งบดมีค่า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  85</a:t>
            </a:r>
          </a:p>
          <a:p>
            <a:pPr>
              <a:tabLst>
                <a:tab pos="3492500" algn="l"/>
              </a:tabLst>
            </a:pPr>
            <a:r>
              <a:rPr lang="th-TH" dirty="0" smtClean="0">
                <a:latin typeface="Cordia New" pitchFamily="34" charset="-34"/>
              </a:rPr>
              <a:t>โดนัทมีค่า</a:t>
            </a:r>
            <a:r>
              <a:rPr lang="en-US" dirty="0" smtClean="0">
                <a:latin typeface="Cordia New" pitchFamily="34" charset="-34"/>
              </a:rPr>
              <a:t> GI</a:t>
            </a:r>
            <a:r>
              <a:rPr lang="th-TH" dirty="0" smtClean="0">
                <a:latin typeface="Cordia New" pitchFamily="34" charset="-34"/>
              </a:rPr>
              <a:t> 	</a:t>
            </a:r>
            <a:r>
              <a:rPr lang="en-US" dirty="0" smtClean="0">
                <a:latin typeface="Cordia New" pitchFamily="34" charset="-34"/>
              </a:rPr>
              <a:t>  76</a:t>
            </a:r>
            <a:endParaRPr lang="th-TH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en-US" dirty="0" smtClean="0">
              <a:latin typeface="Cordia New" pitchFamily="34" charset="-34"/>
            </a:endParaRPr>
          </a:p>
          <a:p>
            <a:endParaRPr lang="th-TH" dirty="0" smtClean="0">
              <a:latin typeface="Cordia New" pitchFamily="34" charset="-34"/>
            </a:endParaRPr>
          </a:p>
          <a:p>
            <a:endParaRPr lang="th-TH" dirty="0">
              <a:latin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41</a:t>
            </a:fld>
            <a:endParaRPr lang="th-TH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91259" y="3571876"/>
            <a:ext cx="317303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10 วิธีลดความหวาน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363538" algn="thaiDist">
              <a:buFont typeface="+mj-lt"/>
              <a:buAutoNum type="arabicPeriod"/>
            </a:pPr>
            <a:r>
              <a:rPr lang="th-TH" dirty="0" smtClean="0"/>
              <a:t>หยุดเติมน้ำตาล เป็นวิธีง่ายที่สุดและเห็นผลในการลดน้ำหนักและพลังงานเพราะคนเป็นจำนวนมากชอบเติมน้ำตาลในกาแฟ ชา นมถั่วเหลือง ก๋วยเตี๋ยว</a:t>
            </a:r>
          </a:p>
          <a:p>
            <a:pPr marL="444500" indent="-363538" algn="thaiDist">
              <a:buFont typeface="+mj-lt"/>
              <a:buAutoNum type="arabicPeriod"/>
            </a:pPr>
            <a:r>
              <a:rPr lang="th-TH" dirty="0" smtClean="0"/>
              <a:t>อย่าหลงคารมกับคำว่า “น้ำตาลสุขภาพ” เช่น น้ำตาลทรายแดง น้ำตาลกรวด ไม่ว่าจะเป็นน้ำตาลชนิดใดก็ล้วนแต่ให้พลังงานที่ว่างเปล่า</a:t>
            </a:r>
          </a:p>
          <a:p>
            <a:pPr marL="444500" indent="-363538" algn="thaiDist">
              <a:buFont typeface="+mj-lt"/>
              <a:buAutoNum type="arabicPeriod"/>
            </a:pPr>
            <a:r>
              <a:rPr lang="th-TH" dirty="0" smtClean="0"/>
              <a:t>ใช้ความพยายามอย่างจริงจังที่จะลดหรือกำจัดคาร์โบไฮเดรตแปรรูป จำพวกขนมปังขาว</a:t>
            </a:r>
            <a:r>
              <a:rPr lang="th-TH" dirty="0" err="1" smtClean="0"/>
              <a:t>และเบเกอ</a:t>
            </a:r>
            <a:r>
              <a:rPr lang="th-TH" dirty="0" smtClean="0"/>
              <a:t>รี่ และของว่าง-ขบเคี้ยว เพราะส่วนใหญ่ทำมาจากแป้ง ซึ่งสามารถเปลี่ยนไปเป็นน้ำตาลในเลือดได้เร็วพอๆ กับการกินกลูโคส นอกจากนี้คาร์โบไฮเดรตที่เหลือใช้จะถูกเก็บสะสมเป็นไตรกลี</a:t>
            </a:r>
            <a:r>
              <a:rPr lang="th-TH" dirty="0" err="1" smtClean="0"/>
              <a:t>เซอไรด์</a:t>
            </a:r>
            <a:r>
              <a:rPr lang="th-TH" dirty="0" smtClean="0"/>
              <a:t>ซึ่งเป็นไขมันที่ร่างกายเก็บเป็นเสบียงและทำให้อ้วน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42</a:t>
            </a:fld>
            <a:endParaRPr lang="th-TH"/>
          </a:p>
        </p:txBody>
      </p:sp>
      <p:pic>
        <p:nvPicPr>
          <p:cNvPr id="5" name="รูปภาพ 4" descr="sofattt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7816473" y="0"/>
            <a:ext cx="1779962" cy="189612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/>
              <a:t>10 วิธีลดความหวาน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365125" algn="thaiDist">
              <a:buFont typeface="+mj-lt"/>
              <a:buAutoNum type="arabicPeriod" startAt="5"/>
            </a:pPr>
            <a:r>
              <a:rPr lang="th-TH" dirty="0" smtClean="0"/>
              <a:t>ระวังของว่างไร้ไขมัน จากความเชื่อผิดๆ ที่ว่า ถ้าอาหารไร้ไขมันจะไม่ทำให้อ้วนจริงๆ แล้วก็คือ</a:t>
            </a:r>
            <a:r>
              <a:rPr lang="th-TH" dirty="0" smtClean="0">
                <a:solidFill>
                  <a:srgbClr val="002060"/>
                </a:solidFill>
              </a:rPr>
              <a:t>อาหารไร้ไขมันไม่ได้หมายความว่าไร้แคลอรี นอกจากนี้ส่วนใหญ่ยังมักจะมีน้ำตาลมากด้วย</a:t>
            </a:r>
          </a:p>
          <a:p>
            <a:pPr marL="444500" indent="-365125" algn="thaiDist">
              <a:buFont typeface="+mj-lt"/>
              <a:buAutoNum type="arabicPeriod" startAt="5"/>
            </a:pPr>
            <a:r>
              <a:rPr lang="th-TH" dirty="0" smtClean="0"/>
              <a:t>เลือกซื้อผักผลไม้ให้หลากหลายสี เพราะสีผักผลไม้จะบ่งบอกถึงสารธรรมชาติที่ให้ผลในการป้องกันโรค</a:t>
            </a:r>
          </a:p>
          <a:p>
            <a:pPr marL="444500" indent="-365125" algn="thaiDist">
              <a:buFont typeface="+mj-lt"/>
              <a:buAutoNum type="arabicPeriod" startAt="5"/>
            </a:pPr>
            <a:r>
              <a:rPr lang="th-TH" dirty="0" smtClean="0"/>
              <a:t>ทำตัวเป็นนักสืบอาหาร จงอ่านฉลากอาหารเพื่อค้นหาน้ำตาลและไขมันไม่ดี</a:t>
            </a:r>
          </a:p>
          <a:p>
            <a:pPr marL="444500" indent="-365125" algn="thaiDist">
              <a:buFont typeface="+mj-lt"/>
              <a:buAutoNum type="arabicPeriod" startAt="5"/>
            </a:pPr>
            <a:r>
              <a:rPr lang="th-TH" dirty="0" smtClean="0"/>
              <a:t>ระวังสารให้ความหวานเทียมหรือสารทดแทนความหวาน ซึ่งอาจทำให้ร่างกายมีความอยากน้ำตาลหรือคาร์โบไฮเดรตมากขึ้น นอกจากนี้ยังอาจลดระดับโครเมียมที่สะสมในร่างกาย และ</a:t>
            </a:r>
            <a:r>
              <a:rPr lang="th-TH" dirty="0" err="1" smtClean="0"/>
              <a:t>โครเมี่ยม</a:t>
            </a:r>
            <a:r>
              <a:rPr lang="th-TH" dirty="0" smtClean="0"/>
              <a:t>เป็นแร่ธาตุสำคัญที่เกี่ยวข้องกับการรักษาระดับน้ำตาลในเลือด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43</a:t>
            </a:fld>
            <a:endParaRPr lang="th-TH"/>
          </a:p>
        </p:txBody>
      </p:sp>
      <p:pic>
        <p:nvPicPr>
          <p:cNvPr id="6" name="รูปภาพ 5" descr="lemon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203432" y="714356"/>
            <a:ext cx="1412778" cy="1214446"/>
          </a:xfrm>
          <a:prstGeom prst="rect">
            <a:avLst/>
          </a:prstGeom>
        </p:spPr>
      </p:pic>
      <p:pic>
        <p:nvPicPr>
          <p:cNvPr id="7" name="รูปภาพ 6" descr="corn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1240" y="38081"/>
            <a:ext cx="1547789" cy="166251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10 วิธีลดความหวาน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44500" indent="-365125">
              <a:buFont typeface="+mj-lt"/>
              <a:buAutoNum type="arabicPeriod" startAt="8"/>
            </a:pPr>
            <a:endParaRPr lang="th-TH" sz="2800" dirty="0" smtClean="0"/>
          </a:p>
          <a:p>
            <a:pPr marL="444500" indent="-365125" algn="thaiDist">
              <a:buFont typeface="+mj-lt"/>
              <a:buAutoNum type="arabicPeriod" startAt="8"/>
            </a:pPr>
            <a:r>
              <a:rPr lang="th-TH" sz="2800" dirty="0" smtClean="0"/>
              <a:t>คำนวณปริมาณน้ำตาล โดยอ่านข้อมูลโภชนาการที่แสดงปริมาณน้ำตาลทั้งหมดเป็นกรัมแล้วหารด้วยสี่ จะเท่ากับปริมาณเป็นช้อนชาของน้ำตาลที่กินเข้าไป วิธีนี้จะป้องกันไม่ให้อ้วนได้</a:t>
            </a:r>
          </a:p>
          <a:p>
            <a:pPr marL="444500" indent="-365125" algn="thaiDist">
              <a:buFont typeface="+mj-lt"/>
              <a:buAutoNum type="arabicPeriod" startAt="8"/>
            </a:pPr>
            <a:r>
              <a:rPr lang="th-TH" sz="2800" dirty="0" smtClean="0"/>
              <a:t>จำกัดปริมาณผลไม้ อย่ากินมากเกินไป ถึงแม้ว่าผลไม้ให้สารอาหารที่ดีและมีไฟเบอร์ </a:t>
            </a:r>
            <a:r>
              <a:rPr lang="th-TH" sz="2800" dirty="0" smtClean="0">
                <a:solidFill>
                  <a:schemeClr val="accent3">
                    <a:lumMod val="75000"/>
                  </a:schemeClr>
                </a:solidFill>
              </a:rPr>
              <a:t>แต่ผลไม้ก็มีน้ำตาลอยู่ด้วย สำหรับผู้ที่คุมน้ำหนักรับประทานผลไม้วันละ2-3 ส่วนๆละ 6-8 คำ</a:t>
            </a:r>
          </a:p>
          <a:p>
            <a:pPr marL="444500" indent="-365125" algn="thaiDist">
              <a:buFont typeface="+mj-lt"/>
              <a:buAutoNum type="arabicPeriod" startAt="8"/>
            </a:pPr>
            <a:r>
              <a:rPr lang="th-TH" sz="2800" dirty="0" smtClean="0"/>
              <a:t>เลี่ยงหรือจำกัดน้ำผลไม้ เพราะจะได้รับน้ำตาลมากเกินความต้องการและไม่ได้ใยอาหารและสารอาหารที่ดีที่มีในผลไม้สด</a:t>
            </a:r>
          </a:p>
          <a:p>
            <a:endParaRPr lang="th-TH" sz="280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44</a:t>
            </a:fld>
            <a:endParaRPr lang="th-TH"/>
          </a:p>
        </p:txBody>
      </p:sp>
      <p:pic>
        <p:nvPicPr>
          <p:cNvPr id="5" name="รูปภาพ 4" descr="sugar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042561" y="71438"/>
            <a:ext cx="2765562" cy="192880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214290"/>
            <a:ext cx="8915400" cy="1143000"/>
          </a:xfrm>
        </p:spPr>
        <p:txBody>
          <a:bodyPr/>
          <a:lstStyle/>
          <a:p>
            <a:r>
              <a:rPr lang="th-TH" dirty="0" smtClean="0"/>
              <a:t>ฉลากโภชนาการ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45</a:t>
            </a:fld>
            <a:endParaRPr lang="th-TH"/>
          </a:p>
        </p:txBody>
      </p:sp>
      <p:pic>
        <p:nvPicPr>
          <p:cNvPr id="6" name="รูปภาพ 5" descr="GDA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1500174"/>
            <a:ext cx="5525728" cy="3643338"/>
          </a:xfrm>
          <a:prstGeom prst="rect">
            <a:avLst/>
          </a:prstGeom>
        </p:spPr>
      </p:pic>
      <p:pic>
        <p:nvPicPr>
          <p:cNvPr id="5" name="รูปภาพ 4" descr="Nutrition_full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39956" y="571480"/>
            <a:ext cx="4566044" cy="604122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142852"/>
            <a:ext cx="8915400" cy="1143000"/>
          </a:xfrm>
        </p:spPr>
        <p:txBody>
          <a:bodyPr/>
          <a:lstStyle/>
          <a:p>
            <a:r>
              <a:rPr lang="th-TH" dirty="0" smtClean="0"/>
              <a:t>ฉลากโภชนาการ</a:t>
            </a:r>
            <a:endParaRPr lang="th-TH" dirty="0"/>
          </a:p>
        </p:txBody>
      </p:sp>
      <p:pic>
        <p:nvPicPr>
          <p:cNvPr id="5" name="ตัวยึดเนื้อหา 4" descr="GDA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097200" y="1071546"/>
            <a:ext cx="8451116" cy="5572164"/>
          </a:xfr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46</a:t>
            </a:fld>
            <a:endParaRPr lang="th-TH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71422"/>
            <a:ext cx="8915400" cy="1143000"/>
          </a:xfrm>
        </p:spPr>
        <p:txBody>
          <a:bodyPr/>
          <a:lstStyle/>
          <a:p>
            <a:r>
              <a:rPr lang="th-TH" dirty="0" smtClean="0"/>
              <a:t>ฉลากโภชนาการ</a:t>
            </a:r>
            <a:endParaRPr lang="th-TH" dirty="0"/>
          </a:p>
        </p:txBody>
      </p:sp>
      <p:pic>
        <p:nvPicPr>
          <p:cNvPr id="5" name="ตัวยึดเนื้อหา 4" descr="GDA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194541" y="1012127"/>
            <a:ext cx="8556712" cy="5641787"/>
          </a:xfr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47</a:t>
            </a:fld>
            <a:endParaRPr lang="th-TH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04" y="71422"/>
            <a:ext cx="8915400" cy="1143000"/>
          </a:xfrm>
        </p:spPr>
        <p:txBody>
          <a:bodyPr/>
          <a:lstStyle/>
          <a:p>
            <a:r>
              <a:rPr lang="th-TH" dirty="0" smtClean="0"/>
              <a:t>ฉลากโภชนาการ</a:t>
            </a:r>
            <a:endParaRPr lang="th-TH" dirty="0"/>
          </a:p>
        </p:txBody>
      </p:sp>
      <p:pic>
        <p:nvPicPr>
          <p:cNvPr id="5" name="ตัวยึดเนื้อหา 4" descr="GDA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160836" y="1071546"/>
            <a:ext cx="8605199" cy="5673758"/>
          </a:xfr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48</a:t>
            </a:fld>
            <a:endParaRPr lang="th-TH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0"/>
            <a:ext cx="8915400" cy="1143000"/>
          </a:xfrm>
        </p:spPr>
        <p:txBody>
          <a:bodyPr/>
          <a:lstStyle/>
          <a:p>
            <a:r>
              <a:rPr lang="th-TH" dirty="0" smtClean="0"/>
              <a:t>ฉลากโภชนาการ</a:t>
            </a:r>
            <a:endParaRPr lang="th-TH" dirty="0"/>
          </a:p>
        </p:txBody>
      </p:sp>
      <p:pic>
        <p:nvPicPr>
          <p:cNvPr id="5" name="ตัวยึดเนื้อหา 4" descr="GDA5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160836" y="1012128"/>
            <a:ext cx="8479320" cy="5590760"/>
          </a:xfr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46055-DFCF-4D8C-972A-562F3AE7795C}" type="slidenum">
              <a:rPr lang="th-TH" smtClean="0"/>
              <a:pPr/>
              <a:t>49</a:t>
            </a:fld>
            <a:endParaRPr lang="th-TH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C7970B-F1D0-4858-AE87-739513E08A34}" type="slidenum">
              <a:rPr lang="th-TH"/>
              <a:pPr>
                <a:defRPr/>
              </a:pPr>
              <a:t>50</a:t>
            </a:fld>
            <a:endParaRPr lang="th-TH"/>
          </a:p>
        </p:txBody>
      </p:sp>
      <p:sp>
        <p:nvSpPr>
          <p:cNvPr id="27651" name="Text Box 13"/>
          <p:cNvSpPr txBox="1">
            <a:spLocks noChangeArrowheads="1"/>
          </p:cNvSpPr>
          <p:nvPr/>
        </p:nvSpPr>
        <p:spPr bwMode="auto">
          <a:xfrm>
            <a:off x="1052515" y="5091114"/>
            <a:ext cx="5109502" cy="1785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>
                <a:solidFill>
                  <a:schemeClr val="bg1"/>
                </a:solidFill>
                <a:latin typeface="Browallia New" pitchFamily="34" charset="-34"/>
              </a:rPr>
              <a:t>ฉลากโภชนาการแบบเต็ม</a:t>
            </a:r>
          </a:p>
          <a:p>
            <a:pPr algn="ctr">
              <a:spcBef>
                <a:spcPct val="50000"/>
              </a:spcBef>
            </a:pPr>
            <a:endParaRPr lang="th-TH" sz="4400">
              <a:latin typeface="Browallia New" pitchFamily="34" charset="-34"/>
            </a:endParaRPr>
          </a:p>
        </p:txBody>
      </p:sp>
      <p:pic>
        <p:nvPicPr>
          <p:cNvPr id="27652" name="Picture 4" descr="samplelabel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33330" y="0"/>
            <a:ext cx="46726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eft Brace 13"/>
          <p:cNvSpPr/>
          <p:nvPr/>
        </p:nvSpPr>
        <p:spPr>
          <a:xfrm>
            <a:off x="4406106" y="3643313"/>
            <a:ext cx="894292" cy="1071562"/>
          </a:xfrm>
          <a:prstGeom prst="leftBrace">
            <a:avLst>
              <a:gd name="adj1" fmla="val 50353"/>
              <a:gd name="adj2" fmla="val 4741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h-TH" sz="1800" b="0"/>
          </a:p>
        </p:txBody>
      </p:sp>
      <p:sp>
        <p:nvSpPr>
          <p:cNvPr id="17" name="Left Brace 16"/>
          <p:cNvSpPr>
            <a:spLocks/>
          </p:cNvSpPr>
          <p:nvPr/>
        </p:nvSpPr>
        <p:spPr bwMode="auto">
          <a:xfrm>
            <a:off x="4485217" y="4786318"/>
            <a:ext cx="892572" cy="1500187"/>
          </a:xfrm>
          <a:prstGeom prst="leftBrace">
            <a:avLst>
              <a:gd name="adj1" fmla="val 34064"/>
              <a:gd name="adj2" fmla="val 39579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th-TH" sz="1800" b="0">
              <a:latin typeface="+mn-lt"/>
              <a:cs typeface="+mn-cs"/>
            </a:endParaRP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154784" y="17464"/>
            <a:ext cx="5109502" cy="1785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>
                <a:solidFill>
                  <a:schemeClr val="bg1"/>
                </a:solidFill>
                <a:latin typeface="Browallia New" pitchFamily="34" charset="-34"/>
              </a:rPr>
              <a:t>ฉลากโภชนาการแบบเต็ม</a:t>
            </a:r>
          </a:p>
          <a:p>
            <a:pPr algn="ctr">
              <a:spcBef>
                <a:spcPct val="50000"/>
              </a:spcBef>
            </a:pPr>
            <a:endParaRPr lang="th-TH" sz="4400">
              <a:latin typeface="Browallia New" pitchFamily="34" charset="-34"/>
            </a:endParaRPr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4406109" y="808038"/>
            <a:ext cx="85817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>
            <a:off x="4406109" y="6597650"/>
            <a:ext cx="85817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8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3" y="142852"/>
            <a:ext cx="4488656" cy="6618288"/>
          </a:xfrm>
          <a:solidFill>
            <a:schemeClr val="bg1"/>
          </a:solidFill>
        </p:spPr>
        <p:txBody>
          <a:bodyPr anchor="t">
            <a:normAutofit fontScale="90000"/>
          </a:bodyPr>
          <a:lstStyle/>
          <a:p>
            <a:pPr algn="r" eaLnBrk="1" hangingPunct="1"/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ส่วนที่ 1 หนึ่งหน่วยบริโภคจำนวนหน่วยบริโภค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ส่วนที่ 2 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คุณค่าทางโภชนาการต่อหนึ่งหน่วยบริโภค</a:t>
            </a:r>
            <a:r>
              <a:rPr lang="en-US" sz="1900" b="1" dirty="0" smtClean="0">
                <a:solidFill>
                  <a:srgbClr val="0000CC"/>
                </a:solidFill>
              </a:rPr>
              <a:t>:</a:t>
            </a: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สารอาหารหลัก                                                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dirty="0" smtClean="0">
                <a:solidFill>
                  <a:srgbClr val="0000CC"/>
                </a:solidFill>
              </a:rPr>
              <a:t/>
            </a:r>
            <a:br>
              <a:rPr lang="th-TH" sz="1900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ส่วนที่ 3  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คุณค่าทางโภชนาการต่อหนึ่งหน่วยบริโภค</a:t>
            </a:r>
            <a:r>
              <a:rPr lang="en-US" sz="1900" b="1" dirty="0" smtClean="0">
                <a:solidFill>
                  <a:srgbClr val="0000CC"/>
                </a:solidFill>
              </a:rPr>
              <a:t>:</a:t>
            </a:r>
            <a:r>
              <a:rPr lang="th-TH" sz="1900" b="1" dirty="0" smtClean="0">
                <a:solidFill>
                  <a:srgbClr val="0000CC"/>
                </a:solidFill>
              </a:rPr>
              <a:t> 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วิตามินและแร่ธาตุ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ส่วนที่ 4 ข้อมูลความต้องการพลังงานและสารอาหาร</a:t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/>
            </a:r>
            <a:br>
              <a:rPr lang="th-TH" sz="1900" b="1" dirty="0" smtClean="0">
                <a:solidFill>
                  <a:srgbClr val="0000CC"/>
                </a:solidFill>
              </a:rPr>
            </a:br>
            <a:r>
              <a:rPr lang="th-TH" sz="1900" b="1" dirty="0" smtClean="0">
                <a:solidFill>
                  <a:srgbClr val="0000CC"/>
                </a:solidFill>
              </a:rPr>
              <a:t>ส่วนที่ 5 ข้อมูลการคำนวณพลังงาน</a:t>
            </a:r>
          </a:p>
        </p:txBody>
      </p:sp>
      <p:sp>
        <p:nvSpPr>
          <p:cNvPr id="27659" name="Text Box 12"/>
          <p:cNvSpPr txBox="1">
            <a:spLocks noChangeArrowheads="1"/>
          </p:cNvSpPr>
          <p:nvPr/>
        </p:nvSpPr>
        <p:spPr bwMode="auto">
          <a:xfrm>
            <a:off x="0" y="5"/>
            <a:ext cx="5109502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>
                <a:latin typeface="Browallia New" pitchFamily="34" charset="-34"/>
              </a:rPr>
              <a:t>ฉลากโภชนาการแบบเต็ม</a:t>
            </a:r>
          </a:p>
        </p:txBody>
      </p:sp>
      <p:sp>
        <p:nvSpPr>
          <p:cNvPr id="12" name="Left Brace 11"/>
          <p:cNvSpPr>
            <a:spLocks/>
          </p:cNvSpPr>
          <p:nvPr/>
        </p:nvSpPr>
        <p:spPr bwMode="auto">
          <a:xfrm>
            <a:off x="4485219" y="1143000"/>
            <a:ext cx="737791" cy="2357438"/>
          </a:xfrm>
          <a:prstGeom prst="leftBrace">
            <a:avLst>
              <a:gd name="adj1" fmla="val 34599"/>
              <a:gd name="adj2" fmla="val 24981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th-TH" sz="1800" b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49359-8947-49B8-801A-D568420D42CF}" type="slidenum">
              <a:rPr lang="th-TH"/>
              <a:pPr>
                <a:defRPr/>
              </a:pPr>
              <a:t>51</a:t>
            </a:fld>
            <a:endParaRPr lang="th-TH"/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11535" y="228600"/>
            <a:ext cx="8683228" cy="738188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th-TH" sz="4600" b="1" smtClean="0"/>
              <a:t>ฉลากโภชนาการแบบย่อ</a:t>
            </a:r>
          </a:p>
        </p:txBody>
      </p:sp>
      <p:pic>
        <p:nvPicPr>
          <p:cNvPr id="28676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7971256" y="2928939"/>
            <a:ext cx="1764506" cy="2049463"/>
          </a:xfrm>
        </p:spPr>
      </p:pic>
      <p:pic>
        <p:nvPicPr>
          <p:cNvPr id="28677" name="Picture 10" descr="DSC_3982-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1910689" y="1385888"/>
            <a:ext cx="6162013" cy="49958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AFDDE-F250-4F38-AE4B-DC2A046D7A0A}" type="slidenum">
              <a:rPr lang="th-TH"/>
              <a:pPr>
                <a:defRPr/>
              </a:pPr>
              <a:t>52</a:t>
            </a:fld>
            <a:endParaRPr lang="th-TH"/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th-TH" sz="5000" b="1" smtClean="0"/>
              <a:t>ข้อมูลโภชนาการ</a:t>
            </a:r>
          </a:p>
        </p:txBody>
      </p:sp>
      <p:pic>
        <p:nvPicPr>
          <p:cNvPr id="30724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7739085" y="3071810"/>
            <a:ext cx="1764506" cy="2049462"/>
          </a:xfrm>
        </p:spPr>
      </p:pic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350838" y="1770063"/>
            <a:ext cx="932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>
                <a:solidFill>
                  <a:srgbClr val="0000CC"/>
                </a:solidFill>
                <a:latin typeface="Browallia New" pitchFamily="34" charset="-34"/>
              </a:rPr>
              <a:t>1. หนึ่งหน่วยบริโภค</a:t>
            </a:r>
          </a:p>
        </p:txBody>
      </p:sp>
      <p:pic>
        <p:nvPicPr>
          <p:cNvPr id="30726" name="Picture 11" descr="DSC_1130-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2096427" y="2963868"/>
            <a:ext cx="5561806" cy="1423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4ABE6-7353-4446-A20B-19962B1C27FC}" type="slidenum">
              <a:rPr lang="th-TH"/>
              <a:pPr>
                <a:defRPr/>
              </a:pPr>
              <a:t>53</a:t>
            </a:fld>
            <a:endParaRPr lang="th-TH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th-TH" sz="5000" b="1" smtClean="0"/>
              <a:t>ข้อมูลโภชนาการ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7119953" y="3429000"/>
            <a:ext cx="1764506" cy="2049462"/>
          </a:xfrm>
        </p:spPr>
      </p:pic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383514" y="1770063"/>
            <a:ext cx="9328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>
                <a:solidFill>
                  <a:srgbClr val="0000CC"/>
                </a:solidFill>
                <a:latin typeface="Browallia New" pitchFamily="34" charset="-34"/>
              </a:rPr>
              <a:t>2. จำนวนหน่วยบริโภคต่อภาชนะบรรจุ</a:t>
            </a:r>
          </a:p>
        </p:txBody>
      </p:sp>
      <p:pic>
        <p:nvPicPr>
          <p:cNvPr id="31750" name="Picture 8" descr="DSC_1130-1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2474781" y="2892425"/>
            <a:ext cx="4356232" cy="2319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F2140-B2D5-4480-8B23-565C27D976D3}" type="slidenum">
              <a:rPr lang="th-TH"/>
              <a:pPr>
                <a:defRPr/>
              </a:pPr>
              <a:t>54</a:t>
            </a:fld>
            <a:endParaRPr lang="th-TH"/>
          </a:p>
        </p:txBody>
      </p:sp>
      <p:pic>
        <p:nvPicPr>
          <p:cNvPr id="32771" name="Picture 24" descr="applebit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68954" y="1412878"/>
            <a:ext cx="1150541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Line 8"/>
          <p:cNvSpPr>
            <a:spLocks noChangeShapeType="1"/>
          </p:cNvSpPr>
          <p:nvPr/>
        </p:nvSpPr>
        <p:spPr bwMode="auto">
          <a:xfrm>
            <a:off x="1176340" y="3816350"/>
            <a:ext cx="737102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32773" name="Line 9"/>
          <p:cNvSpPr>
            <a:spLocks noChangeShapeType="1"/>
          </p:cNvSpPr>
          <p:nvPr/>
        </p:nvSpPr>
        <p:spPr bwMode="auto">
          <a:xfrm>
            <a:off x="1160860" y="3800480"/>
            <a:ext cx="0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2774" name="Line 10"/>
          <p:cNvSpPr>
            <a:spLocks noChangeShapeType="1"/>
          </p:cNvSpPr>
          <p:nvPr/>
        </p:nvSpPr>
        <p:spPr bwMode="auto">
          <a:xfrm>
            <a:off x="4720829" y="3800480"/>
            <a:ext cx="0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832379" y="2416175"/>
            <a:ext cx="2340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h-TH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กินได้ </a:t>
            </a:r>
            <a:r>
              <a:rPr lang="en-US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5</a:t>
            </a:r>
            <a:r>
              <a:rPr lang="th-TH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ครั้ง</a:t>
            </a:r>
            <a:r>
              <a:rPr lang="en-US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endParaRPr lang="th-TH" sz="36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526256" y="4545013"/>
            <a:ext cx="1238250" cy="5889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2863454" y="3800480"/>
            <a:ext cx="0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6655594" y="3830638"/>
            <a:ext cx="0" cy="611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8552525" y="3830638"/>
            <a:ext cx="0" cy="611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44329" y="45593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4101704" y="4545013"/>
            <a:ext cx="1238250" cy="5889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6036469" y="4545013"/>
            <a:ext cx="1238250" cy="5889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7941998" y="4545013"/>
            <a:ext cx="1238250" cy="5889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1528878" y="2929518"/>
            <a:ext cx="619129" cy="785818"/>
          </a:xfrm>
          <a:prstGeom prst="downArrow">
            <a:avLst/>
          </a:prstGeom>
          <a:solidFill>
            <a:srgbClr val="FF66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 b="0"/>
          </a:p>
        </p:txBody>
      </p:sp>
      <p:pic>
        <p:nvPicPr>
          <p:cNvPr id="32787" name="Picture 25" descr="glas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4347" y="5143505"/>
            <a:ext cx="1497939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8" name="Picture 26" descr="glas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89547" y="5157793"/>
            <a:ext cx="1497938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9" name="Picture 27" descr="glas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53550" y="5143505"/>
            <a:ext cx="1499658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0" name="Picture 28" descr="glas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36472" y="5133980"/>
            <a:ext cx="1497939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1" name="Picture 29" descr="glas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021111" y="5143505"/>
            <a:ext cx="1497939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60832" y="203200"/>
            <a:ext cx="854395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th-TH" sz="4000" b="1" dirty="0">
                <a:solidFill>
                  <a:schemeClr val="tx2"/>
                </a:solidFill>
                <a:latin typeface="Browallia New" pitchFamily="34" charset="-34"/>
              </a:rPr>
              <a:t>น้ำ</a:t>
            </a:r>
            <a:r>
              <a:rPr lang="th-TH" sz="4000" b="1" dirty="0" err="1">
                <a:solidFill>
                  <a:schemeClr val="tx2"/>
                </a:solidFill>
                <a:latin typeface="Browallia New" pitchFamily="34" charset="-34"/>
              </a:rPr>
              <a:t>แอปเปิ้ล</a:t>
            </a:r>
            <a:r>
              <a:rPr lang="th-TH" sz="4000" b="1" dirty="0">
                <a:solidFill>
                  <a:schemeClr val="tx2"/>
                </a:solidFill>
                <a:latin typeface="Browallia New" pitchFamily="34" charset="-34"/>
              </a:rPr>
              <a:t> </a:t>
            </a:r>
            <a:r>
              <a:rPr lang="en-US" sz="4000" b="1" dirty="0">
                <a:solidFill>
                  <a:schemeClr val="tx2"/>
                </a:solidFill>
                <a:latin typeface="Browallia New" pitchFamily="34" charset="-34"/>
              </a:rPr>
              <a:t>1,000 </a:t>
            </a:r>
            <a:r>
              <a:rPr lang="th-TH" sz="4000" b="1" dirty="0">
                <a:solidFill>
                  <a:schemeClr val="tx2"/>
                </a:solidFill>
                <a:latin typeface="Browallia New" pitchFamily="34" charset="-34"/>
              </a:rPr>
              <a:t>มล.</a:t>
            </a:r>
            <a:endParaRPr lang="th-TH" sz="4000" b="1" dirty="0">
              <a:latin typeface="Browallia New" pitchFamily="34" charset="-34"/>
            </a:endParaRPr>
          </a:p>
        </p:txBody>
      </p:sp>
      <p:sp>
        <p:nvSpPr>
          <p:cNvPr id="32793" name="Text Box 26"/>
          <p:cNvSpPr txBox="1">
            <a:spLocks noChangeArrowheads="1"/>
          </p:cNvSpPr>
          <p:nvPr/>
        </p:nvSpPr>
        <p:spPr bwMode="auto">
          <a:xfrm>
            <a:off x="3250409" y="1484313"/>
            <a:ext cx="607086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200" dirty="0">
                <a:latin typeface="Browallia New" pitchFamily="34" charset="-34"/>
              </a:rPr>
              <a:t>หนึ่งหน่วยบริโภค </a:t>
            </a:r>
            <a:r>
              <a:rPr lang="en-US" sz="3200" dirty="0">
                <a:latin typeface="Browallia New" pitchFamily="34" charset="-34"/>
              </a:rPr>
              <a:t>:</a:t>
            </a:r>
            <a:r>
              <a:rPr lang="th-TH" sz="3200" dirty="0">
                <a:latin typeface="Browallia New" pitchFamily="34" charset="-34"/>
              </a:rPr>
              <a:t> 1/</a:t>
            </a:r>
            <a:r>
              <a:rPr lang="en-US" sz="3200" dirty="0">
                <a:latin typeface="Browallia New" pitchFamily="34" charset="-34"/>
              </a:rPr>
              <a:t>5</a:t>
            </a:r>
            <a:r>
              <a:rPr lang="th-TH" sz="3200" dirty="0">
                <a:latin typeface="Browallia New" pitchFamily="34" charset="-34"/>
              </a:rPr>
              <a:t> กล่อง (</a:t>
            </a:r>
            <a:r>
              <a:rPr lang="en-US" sz="3200" dirty="0">
                <a:latin typeface="Browallia New" pitchFamily="34" charset="-34"/>
              </a:rPr>
              <a:t>20</a:t>
            </a:r>
            <a:r>
              <a:rPr lang="th-TH" sz="3200" dirty="0">
                <a:latin typeface="Browallia New" pitchFamily="34" charset="-34"/>
              </a:rPr>
              <a:t>0 มล.)</a:t>
            </a:r>
            <a:br>
              <a:rPr lang="th-TH" sz="3200" dirty="0">
                <a:latin typeface="Browallia New" pitchFamily="34" charset="-34"/>
              </a:rPr>
            </a:br>
            <a:r>
              <a:rPr lang="th-TH" sz="3200" dirty="0">
                <a:latin typeface="Browallia New" pitchFamily="34" charset="-34"/>
              </a:rPr>
              <a:t>จำนวนหน่วยบริโภคต่อกล่อง</a:t>
            </a:r>
            <a:r>
              <a:rPr lang="en-US" sz="3200" dirty="0">
                <a:latin typeface="Browallia New" pitchFamily="34" charset="-34"/>
              </a:rPr>
              <a:t>:</a:t>
            </a:r>
            <a:r>
              <a:rPr lang="th-TH" sz="3200" dirty="0">
                <a:latin typeface="Browallia New" pitchFamily="34" charset="-34"/>
              </a:rPr>
              <a:t> ประมาณ </a:t>
            </a:r>
            <a:r>
              <a:rPr lang="en-US" sz="3200" dirty="0">
                <a:latin typeface="Browallia New" pitchFamily="34" charset="-34"/>
              </a:rPr>
              <a:t>5</a:t>
            </a:r>
            <a:endParaRPr lang="th-TH" sz="3200" dirty="0"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1" grpId="0"/>
      <p:bldP spid="31762" grpId="0" animBg="1"/>
      <p:bldP spid="20" grpId="0" animBg="1"/>
      <p:bldP spid="21" grpId="0" animBg="1"/>
      <p:bldP spid="22" grpId="0" animBg="1"/>
      <p:bldP spid="23" grpId="0" animBg="1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E0D46-A6AE-4B73-8FC5-5910DDD48068}" type="slidenum">
              <a:rPr lang="th-TH"/>
              <a:pPr>
                <a:defRPr/>
              </a:pPr>
              <a:t>55</a:t>
            </a:fld>
            <a:endParaRPr lang="th-TH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algn="ctr" eaLnBrk="1" hangingPunct="1"/>
            <a:r>
              <a:rPr lang="th-TH" sz="4800" b="1" smtClean="0">
                <a:latin typeface="Browallia New" pitchFamily="34" charset="-34"/>
                <a:cs typeface="Browallia New" pitchFamily="34" charset="-34"/>
              </a:rPr>
              <a:t>น้ำแอปเปิ้ล </a:t>
            </a:r>
            <a:r>
              <a:rPr lang="en-US" sz="4800" b="1" smtClean="0">
                <a:latin typeface="Browallia New" pitchFamily="34" charset="-34"/>
                <a:cs typeface="Browallia New" pitchFamily="34" charset="-34"/>
              </a:rPr>
              <a:t>1,000 </a:t>
            </a:r>
            <a:r>
              <a:rPr lang="th-TH" sz="4800" b="1" smtClean="0">
                <a:latin typeface="Browallia New" pitchFamily="34" charset="-34"/>
                <a:cs typeface="Browallia New" pitchFamily="34" charset="-34"/>
              </a:rPr>
              <a:t>มล.</a:t>
            </a:r>
            <a:endParaRPr lang="th-TH" sz="4800" b="1" smtClean="0">
              <a:solidFill>
                <a:schemeClr val="tx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33796" name="Picture 24" descr="applebit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7183" y="1358900"/>
            <a:ext cx="103703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Line 8"/>
          <p:cNvSpPr>
            <a:spLocks noChangeShapeType="1"/>
          </p:cNvSpPr>
          <p:nvPr/>
        </p:nvSpPr>
        <p:spPr bwMode="auto">
          <a:xfrm>
            <a:off x="1313924" y="3741738"/>
            <a:ext cx="737102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33798" name="Line 9"/>
          <p:cNvSpPr>
            <a:spLocks noChangeShapeType="1"/>
          </p:cNvSpPr>
          <p:nvPr/>
        </p:nvSpPr>
        <p:spPr bwMode="auto">
          <a:xfrm>
            <a:off x="1298443" y="3725868"/>
            <a:ext cx="0" cy="611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3799" name="Line 10"/>
          <p:cNvSpPr>
            <a:spLocks noChangeShapeType="1"/>
          </p:cNvSpPr>
          <p:nvPr/>
        </p:nvSpPr>
        <p:spPr bwMode="auto">
          <a:xfrm>
            <a:off x="4858412" y="3725868"/>
            <a:ext cx="0" cy="611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1313921" y="2312988"/>
            <a:ext cx="185909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h-TH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กินได้ </a:t>
            </a:r>
            <a:r>
              <a:rPr lang="en-US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5</a:t>
            </a:r>
            <a:r>
              <a:rPr lang="th-TH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คน</a:t>
            </a:r>
            <a:r>
              <a:rPr lang="en-US" sz="36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endParaRPr lang="th-TH" sz="360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663840" y="44704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33802" name="Line 9"/>
          <p:cNvSpPr>
            <a:spLocks noChangeShapeType="1"/>
          </p:cNvSpPr>
          <p:nvPr/>
        </p:nvSpPr>
        <p:spPr bwMode="auto">
          <a:xfrm>
            <a:off x="3001037" y="3725868"/>
            <a:ext cx="0" cy="611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3803" name="Line 10"/>
          <p:cNvSpPr>
            <a:spLocks noChangeShapeType="1"/>
          </p:cNvSpPr>
          <p:nvPr/>
        </p:nvSpPr>
        <p:spPr bwMode="auto">
          <a:xfrm>
            <a:off x="6793177" y="3756025"/>
            <a:ext cx="0" cy="611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3804" name="Line 11"/>
          <p:cNvSpPr>
            <a:spLocks noChangeShapeType="1"/>
          </p:cNvSpPr>
          <p:nvPr/>
        </p:nvSpPr>
        <p:spPr bwMode="auto">
          <a:xfrm>
            <a:off x="8690108" y="3756025"/>
            <a:ext cx="0" cy="611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381912" y="44831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4239287" y="44704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6174052" y="44704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8077862" y="4470405"/>
            <a:ext cx="1238250" cy="58896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200 </a:t>
            </a:r>
            <a:r>
              <a:rPr lang="th-TH" sz="32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มล.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1934595" y="2854608"/>
            <a:ext cx="619129" cy="785818"/>
          </a:xfrm>
          <a:prstGeom prst="downArrow">
            <a:avLst/>
          </a:prstGeom>
          <a:solidFill>
            <a:srgbClr val="FF66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 b="0"/>
          </a:p>
        </p:txBody>
      </p:sp>
      <p:pic>
        <p:nvPicPr>
          <p:cNvPr id="33812" name="Picture 25" descr="people1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91979" y="5068893"/>
            <a:ext cx="925248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3" name="Picture 26" descr="people2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73906" y="5054600"/>
            <a:ext cx="11557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4" name="Picture 27" descr="people3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33878" y="5087943"/>
            <a:ext cx="1016397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5" name="Picture 28" descr="people4.gi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91253" y="5159380"/>
            <a:ext cx="1298443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6" name="Picture 29" descr="people5.gif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126016" y="5143500"/>
            <a:ext cx="1045633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3482579" y="1484313"/>
            <a:ext cx="583869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200">
                <a:latin typeface="Browallia New" pitchFamily="34" charset="-34"/>
              </a:rPr>
              <a:t>หนึ่งหน่วยบริโภค </a:t>
            </a:r>
            <a:r>
              <a:rPr lang="en-US" sz="3200">
                <a:latin typeface="Browallia New" pitchFamily="34" charset="-34"/>
              </a:rPr>
              <a:t>:</a:t>
            </a:r>
            <a:r>
              <a:rPr lang="th-TH" sz="3200">
                <a:latin typeface="Browallia New" pitchFamily="34" charset="-34"/>
              </a:rPr>
              <a:t> 1/</a:t>
            </a:r>
            <a:r>
              <a:rPr lang="en-US" sz="3200">
                <a:latin typeface="Browallia New" pitchFamily="34" charset="-34"/>
              </a:rPr>
              <a:t>5</a:t>
            </a:r>
            <a:r>
              <a:rPr lang="th-TH" sz="3200">
                <a:latin typeface="Browallia New" pitchFamily="34" charset="-34"/>
              </a:rPr>
              <a:t> กล่อง (</a:t>
            </a:r>
            <a:r>
              <a:rPr lang="en-US" sz="3200">
                <a:latin typeface="Browallia New" pitchFamily="34" charset="-34"/>
              </a:rPr>
              <a:t>20</a:t>
            </a:r>
            <a:r>
              <a:rPr lang="th-TH" sz="3200">
                <a:latin typeface="Browallia New" pitchFamily="34" charset="-34"/>
              </a:rPr>
              <a:t>0 มล.)</a:t>
            </a:r>
            <a:br>
              <a:rPr lang="th-TH" sz="3200">
                <a:latin typeface="Browallia New" pitchFamily="34" charset="-34"/>
              </a:rPr>
            </a:br>
            <a:r>
              <a:rPr lang="th-TH" sz="3200">
                <a:latin typeface="Browallia New" pitchFamily="34" charset="-34"/>
              </a:rPr>
              <a:t>จำนวนหน่วยบริโภคต่อกล่อง</a:t>
            </a:r>
            <a:r>
              <a:rPr lang="en-US" sz="3200">
                <a:latin typeface="Browallia New" pitchFamily="34" charset="-34"/>
              </a:rPr>
              <a:t>:</a:t>
            </a:r>
            <a:r>
              <a:rPr lang="th-TH" sz="3200">
                <a:latin typeface="Browallia New" pitchFamily="34" charset="-34"/>
              </a:rPr>
              <a:t> ประมาณ </a:t>
            </a:r>
            <a:r>
              <a:rPr lang="en-US" sz="3200">
                <a:latin typeface="Browallia New" pitchFamily="34" charset="-34"/>
              </a:rPr>
              <a:t>5</a:t>
            </a:r>
            <a:endParaRPr lang="th-TH" sz="3200"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761" grpId="0"/>
      <p:bldP spid="31762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59465-EED5-4249-9A29-4820580A330E}" type="slidenum">
              <a:rPr lang="th-TH"/>
              <a:pPr>
                <a:defRPr/>
              </a:pPr>
              <a:t>56</a:t>
            </a:fld>
            <a:endParaRPr lang="th-TH"/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3" y="4437063"/>
            <a:ext cx="1764506" cy="2049462"/>
          </a:xfrm>
        </p:spPr>
      </p:pic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1160833" y="1412875"/>
            <a:ext cx="85955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0000CC"/>
                </a:solidFill>
                <a:latin typeface="Browallia New" pitchFamily="34" charset="-34"/>
              </a:rPr>
              <a:t>3. คุณค่าทางโภชนาการต่อหนึ่งหน่วยบริโภค</a:t>
            </a:r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135065" y="228600"/>
            <a:ext cx="7142295" cy="914400"/>
          </a:xfrm>
          <a:noFill/>
        </p:spPr>
        <p:txBody>
          <a:bodyPr/>
          <a:lstStyle/>
          <a:p>
            <a:pPr eaLnBrk="1" hangingPunct="1"/>
            <a:r>
              <a:rPr lang="th-TH" smtClean="0"/>
              <a:t>ข้อมูลโภชนาการ</a:t>
            </a:r>
          </a:p>
        </p:txBody>
      </p:sp>
      <p:pic>
        <p:nvPicPr>
          <p:cNvPr id="36870" name="Picture 5" descr="DSC_1131-1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2457583" y="1992315"/>
            <a:ext cx="4756944" cy="40290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4CCAF5-2E4E-442C-B09B-F3ED867DBE7C}" type="slidenum">
              <a:rPr lang="th-TH"/>
              <a:pPr>
                <a:defRPr/>
              </a:pPr>
              <a:t>57</a:t>
            </a:fld>
            <a:endParaRPr lang="th-TH"/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th-TH" b="1" smtClean="0"/>
              <a:t>ข้อมูลโภชนาการ</a:t>
            </a:r>
          </a:p>
        </p:txBody>
      </p:sp>
      <p:pic>
        <p:nvPicPr>
          <p:cNvPr id="37892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3" y="4437063"/>
            <a:ext cx="1764506" cy="2049462"/>
          </a:xfrm>
        </p:spPr>
      </p:pic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1083444" y="1773241"/>
            <a:ext cx="8672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0000CC"/>
                </a:solidFill>
                <a:latin typeface="Browallia New" pitchFamily="34" charset="-34"/>
              </a:rPr>
              <a:t>4. ร้อยละของปริมาณที่แนะนำต่อวัน (</a:t>
            </a:r>
            <a:r>
              <a:rPr lang="en-US" sz="3200" b="1" dirty="0">
                <a:solidFill>
                  <a:srgbClr val="0000CC"/>
                </a:solidFill>
                <a:latin typeface="Browallia New" pitchFamily="34" charset="-34"/>
              </a:rPr>
              <a:t>% Thai RDI</a:t>
            </a:r>
            <a:r>
              <a:rPr lang="th-TH" sz="3200" b="1" dirty="0">
                <a:solidFill>
                  <a:srgbClr val="0000CC"/>
                </a:solidFill>
                <a:latin typeface="Browallia New" pitchFamily="34" charset="-34"/>
              </a:rPr>
              <a:t>)</a:t>
            </a:r>
          </a:p>
        </p:txBody>
      </p:sp>
      <p:pic>
        <p:nvPicPr>
          <p:cNvPr id="37894" name="Picture 6" descr="DSC_1131-1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1442906" y="2276475"/>
            <a:ext cx="8072702" cy="37814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67136-5C01-4122-8E37-E2AB2F235B34}" type="slidenum">
              <a:rPr lang="th-TH"/>
              <a:pPr>
                <a:defRPr/>
              </a:pPr>
              <a:t>58</a:t>
            </a:fld>
            <a:endParaRPr lang="th-TH"/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3" y="4857765"/>
            <a:ext cx="1660623" cy="1928803"/>
          </a:xfrm>
        </p:spPr>
      </p:pic>
      <p:sp>
        <p:nvSpPr>
          <p:cNvPr id="3891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833298" y="188913"/>
            <a:ext cx="7878366" cy="1143000"/>
          </a:xfrm>
          <a:noFill/>
        </p:spPr>
        <p:txBody>
          <a:bodyPr/>
          <a:lstStyle/>
          <a:p>
            <a:pPr eaLnBrk="1" hangingPunct="1"/>
            <a:r>
              <a:rPr lang="th-TH" b="1" smtClean="0"/>
              <a:t>ประโยชน์ของฉลากโภชนาการ</a:t>
            </a:r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1202142" y="1700218"/>
            <a:ext cx="831694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1. เลือกซื้ออาหารและเลือกบริโภคให้เหมาะสมกับความ</a:t>
            </a:r>
            <a:r>
              <a:rPr lang="th-TH" sz="3200" b="1" dirty="0" smtClean="0">
                <a:solidFill>
                  <a:srgbClr val="002060"/>
                </a:solidFill>
                <a:latin typeface="Browallia New" pitchFamily="34" charset="-34"/>
              </a:rPr>
              <a:t>ต้องการ 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หรือภาวะทางโภชนาการของตนได้ เช่น ผู้ที่มี</a:t>
            </a:r>
            <a:r>
              <a:rPr lang="th-TH" sz="3200" b="1" dirty="0" err="1">
                <a:solidFill>
                  <a:srgbClr val="002060"/>
                </a:solidFill>
                <a:latin typeface="Browallia New" pitchFamily="34" charset="-34"/>
              </a:rPr>
              <a:t>โคเลสเตอรอล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สูง  </a:t>
            </a:r>
            <a:r>
              <a:rPr lang="th-TH" sz="3200" b="1" dirty="0" smtClean="0">
                <a:solidFill>
                  <a:srgbClr val="002060"/>
                </a:solidFill>
                <a:latin typeface="Browallia New" pitchFamily="34" charset="-34"/>
              </a:rPr>
              <a:t>ก็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เลือกอาหารที่ระบุว่ามีไขมันอิ่มตัวต่ำหรือ ผู้ที่เป็นโรคไต</a:t>
            </a:r>
            <a:r>
              <a:rPr lang="th-TH" sz="3200" b="1" dirty="0" smtClean="0">
                <a:solidFill>
                  <a:srgbClr val="002060"/>
                </a:solidFill>
                <a:latin typeface="Browallia New" pitchFamily="34" charset="-34"/>
              </a:rPr>
              <a:t>ก็เลือก</a:t>
            </a:r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อาหารมีโซเดียมต่ำ</a:t>
            </a:r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1202140" y="4000504"/>
            <a:ext cx="839433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2. เปรียบเทียบเลือกซื้อผลิตภัณฑ์อาหารชนิดเดียวกัน    </a:t>
            </a:r>
          </a:p>
          <a:p>
            <a:pPr algn="thaiDist"/>
            <a:r>
              <a:rPr lang="th-TH" sz="3200" b="1" dirty="0">
                <a:solidFill>
                  <a:srgbClr val="002060"/>
                </a:solidFill>
                <a:latin typeface="Browallia New" pitchFamily="34" charset="-34"/>
              </a:rPr>
              <a:t>    โดยเลือกที่มีคุณค่าทางโภชนาการที่ดีกว่าได้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F777D4-D36E-4CF1-9944-502F22EAAC73}" type="slidenum">
              <a:rPr lang="th-TH"/>
              <a:pPr>
                <a:defRPr/>
              </a:pPr>
              <a:t>59</a:t>
            </a:fld>
            <a:endParaRPr lang="th-TH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0833" y="357166"/>
            <a:ext cx="7063200" cy="914400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th-TH" sz="3600" b="1" dirty="0" smtClean="0"/>
              <a:t>คุณค่าทางโภชนาการ........ </a:t>
            </a:r>
            <a:br>
              <a:rPr lang="th-TH" sz="3600" b="1" dirty="0" smtClean="0"/>
            </a:br>
            <a:r>
              <a:rPr lang="th-TH" sz="3600" b="1" dirty="0" smtClean="0"/>
              <a:t>                                    ความแตกต่างที่เลือกได้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05579" y="1484315"/>
            <a:ext cx="4134379" cy="506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17348" y="1531961"/>
            <a:ext cx="4368271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3530738" y="6154738"/>
            <a:ext cx="624285" cy="4873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sz="1800" b="0">
              <a:latin typeface="Verdana" pitchFamily="34" charset="0"/>
              <a:cs typeface="Angsana New" pitchFamily="18" charset="-34"/>
            </a:endParaRPr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4559173" y="4378325"/>
            <a:ext cx="624285" cy="4333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sz="1800" b="0">
              <a:latin typeface="Verdana" pitchFamily="34" charset="0"/>
              <a:cs typeface="Angsana New" pitchFamily="18" charset="-34"/>
            </a:endParaRPr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5967680" y="5805493"/>
            <a:ext cx="624285" cy="5032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sz="1800" b="0">
              <a:latin typeface="Verdana" pitchFamily="34" charset="0"/>
              <a:cs typeface="Angsana New" pitchFamily="18" charset="-34"/>
            </a:endParaRPr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7838813" y="4005268"/>
            <a:ext cx="703395" cy="5032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sz="1800" b="0">
              <a:latin typeface="Verdana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CAE704-DF84-4D9A-B7CA-880D37F3AA6E}" type="slidenum">
              <a:rPr lang="en-US" smtClean="0"/>
              <a:pPr/>
              <a:t>60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th-TH" sz="6000" b="1" dirty="0" smtClean="0"/>
              <a:t>สารปนเปื้อนในอาหาร คืออะไร..?</a:t>
            </a:r>
            <a:endParaRPr lang="th-TH" sz="6000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6954" y="2071688"/>
            <a:ext cx="9209484" cy="4143375"/>
          </a:xfrm>
          <a:noFill/>
        </p:spPr>
        <p:txBody>
          <a:bodyPr>
            <a:normAutofit lnSpcReduction="10000"/>
          </a:bodyPr>
          <a:lstStyle/>
          <a:p>
            <a:pPr>
              <a:buFontTx/>
              <a:buNone/>
              <a:defRPr/>
            </a:pPr>
            <a:r>
              <a:rPr lang="th-TH" sz="4000" dirty="0" smtClean="0"/>
              <a:t>		</a:t>
            </a:r>
            <a:r>
              <a:rPr lang="th-TH" sz="4000" b="1" u="sng" dirty="0" smtClean="0"/>
              <a:t>สารปนเปื้อนในอาหาร </a:t>
            </a:r>
            <a:r>
              <a:rPr lang="th-TH" sz="4000" dirty="0" smtClean="0"/>
              <a:t>คือ  (</a:t>
            </a:r>
            <a:r>
              <a:rPr lang="en-US" sz="4000" dirty="0" smtClean="0"/>
              <a:t>Contaminants) </a:t>
            </a:r>
            <a:r>
              <a:rPr lang="th-TH" sz="4000" dirty="0" smtClean="0"/>
              <a:t>หมายถึง สารที่ปนเปื้อนกับอาหารโดยตั้งใจหรือไม่ก็ตาม แต่เป็นผลซึ่งเกิดจากกระบวนการผลิต  การเลือกวัตถุดิบ กรรมวิธีการผลิต  โรงงาน หรือสถานที่ผลิต  การดูแลรักษา การบรรจุ การขนส่งหรือการเก็บรักษา หรือเกิดเนื่องจากการปนเปื้อนจากสิ่งแวดล้อม    ยังรวมถึงชิ้นส่วนจากแมลง  สัตว์  หรือ สิ่งแปลกปลอมอื่นด้วย 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sz="7200" b="1" dirty="0" smtClean="0">
                <a:solidFill>
                  <a:schemeClr val="tx1"/>
                </a:solidFill>
                <a:latin typeface="DilleniaUPC" pitchFamily="18" charset="-34"/>
              </a:rPr>
              <a:t>การปนเปื้อน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2800" b="1" dirty="0" smtClean="0"/>
              <a:t>การปนเปื้อนทางกายภาพ</a:t>
            </a:r>
          </a:p>
          <a:p>
            <a:r>
              <a:rPr lang="th-TH" sz="2800" b="1" dirty="0" smtClean="0"/>
              <a:t>การปนเปื้อนทางชีวภาพ</a:t>
            </a:r>
          </a:p>
          <a:p>
            <a:r>
              <a:rPr lang="th-TH" sz="2800" b="1" dirty="0" smtClean="0"/>
              <a:t>การปนเปื้อนทางเคมี</a:t>
            </a:r>
          </a:p>
          <a:p>
            <a:endParaRPr lang="th-TH" dirty="0"/>
          </a:p>
        </p:txBody>
      </p:sp>
      <p:sp>
        <p:nvSpPr>
          <p:cNvPr id="19458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3A46C6-8844-4C48-B3A2-D616606FC2C6}" type="slidenum">
              <a:rPr lang="en-US" smtClean="0"/>
              <a:pPr/>
              <a:t>61</a:t>
            </a:fld>
            <a:endParaRPr lang="th-TH" smtClean="0"/>
          </a:p>
        </p:txBody>
      </p:sp>
      <p:pic>
        <p:nvPicPr>
          <p:cNvPr id="5" name="Picture 5" descr="FOOD54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3870" y="3286124"/>
            <a:ext cx="2534973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66FF2F-B081-4E10-ABF4-E89DF0DC3744}" type="slidenum">
              <a:rPr lang="en-US" smtClean="0"/>
              <a:pPr/>
              <a:t>62</a:t>
            </a:fld>
            <a:endParaRPr lang="th-TH" smtClean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4769" y="2571750"/>
            <a:ext cx="5986594" cy="1295400"/>
          </a:xfrm>
        </p:spPr>
        <p:txBody>
          <a:bodyPr/>
          <a:lstStyle/>
          <a:p>
            <a:pPr eaLnBrk="1" hangingPunct="1">
              <a:defRPr/>
            </a:pPr>
            <a:r>
              <a:rPr lang="th-TH" sz="6600" b="1" dirty="0" smtClean="0">
                <a:latin typeface="DilleniaUPC" pitchFamily="18" charset="-34"/>
              </a:rPr>
              <a:t>การปนเปื้อนทางเคมี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987B91-2FB5-443C-A2A3-14248C6A2EC3}" type="slidenum">
              <a:rPr lang="en-US" smtClean="0"/>
              <a:pPr/>
              <a:t>63</a:t>
            </a:fld>
            <a:endParaRPr lang="th-TH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3314042" y="476250"/>
            <a:ext cx="3511815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th-TH" sz="8000" b="1" smtClean="0">
                <a:solidFill>
                  <a:schemeClr val="accent2"/>
                </a:solidFill>
                <a:cs typeface="Angsana New" pitchFamily="18" charset="-34"/>
              </a:rPr>
              <a:t>บอแรกซ์</a:t>
            </a:r>
          </a:p>
        </p:txBody>
      </p:sp>
      <p:pic>
        <p:nvPicPr>
          <p:cNvPr id="21508" name="Picture 3" descr="Bora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8621" y="1844675"/>
            <a:ext cx="343270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4"/>
          <p:cNvSpPr>
            <a:spLocks noChangeArrowheads="1"/>
          </p:cNvSpPr>
          <p:nvPr/>
        </p:nvSpPr>
        <p:spPr bwMode="auto">
          <a:xfrm>
            <a:off x="4953002" y="1989143"/>
            <a:ext cx="545175" cy="433387"/>
          </a:xfrm>
          <a:prstGeom prst="rightArrow">
            <a:avLst>
              <a:gd name="adj1" fmla="val 50000"/>
              <a:gd name="adj2" fmla="val 29029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4875613" y="2852743"/>
            <a:ext cx="545173" cy="433387"/>
          </a:xfrm>
          <a:prstGeom prst="rightArrow">
            <a:avLst>
              <a:gd name="adj1" fmla="val 50000"/>
              <a:gd name="adj2" fmla="val 29029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1" name="AutoShape 6"/>
          <p:cNvSpPr>
            <a:spLocks noChangeArrowheads="1"/>
          </p:cNvSpPr>
          <p:nvPr/>
        </p:nvSpPr>
        <p:spPr bwMode="auto">
          <a:xfrm>
            <a:off x="4953002" y="3789363"/>
            <a:ext cx="545175" cy="433387"/>
          </a:xfrm>
          <a:prstGeom prst="rightArrow">
            <a:avLst>
              <a:gd name="adj1" fmla="val 50000"/>
              <a:gd name="adj2" fmla="val 29029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2" name="AutoShape 7"/>
          <p:cNvSpPr>
            <a:spLocks noChangeArrowheads="1"/>
          </p:cNvSpPr>
          <p:nvPr/>
        </p:nvSpPr>
        <p:spPr bwMode="auto">
          <a:xfrm>
            <a:off x="194340" y="4652968"/>
            <a:ext cx="545173" cy="433387"/>
          </a:xfrm>
          <a:prstGeom prst="rightArrow">
            <a:avLst>
              <a:gd name="adj1" fmla="val 50000"/>
              <a:gd name="adj2" fmla="val 29029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3" name="Text Box 8"/>
          <p:cNvSpPr txBox="1">
            <a:spLocks noChangeArrowheads="1"/>
          </p:cNvSpPr>
          <p:nvPr/>
        </p:nvSpPr>
        <p:spPr bwMode="auto">
          <a:xfrm>
            <a:off x="5733785" y="1773238"/>
            <a:ext cx="31988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 b="1" dirty="0">
                <a:cs typeface="Angsana New" pitchFamily="18" charset="-34"/>
              </a:rPr>
              <a:t>เป็นผงสีขาว</a:t>
            </a:r>
          </a:p>
        </p:txBody>
      </p:sp>
      <p:sp>
        <p:nvSpPr>
          <p:cNvPr id="21514" name="Text Box 9"/>
          <p:cNvSpPr txBox="1">
            <a:spLocks noChangeArrowheads="1"/>
          </p:cNvSpPr>
          <p:nvPr/>
        </p:nvSpPr>
        <p:spPr bwMode="auto">
          <a:xfrm>
            <a:off x="5654675" y="2708275"/>
            <a:ext cx="195024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ไม่มีกลิ่น</a:t>
            </a:r>
          </a:p>
        </p:txBody>
      </p:sp>
      <p:sp>
        <p:nvSpPr>
          <p:cNvPr id="21515" name="Text Box 10"/>
          <p:cNvSpPr txBox="1">
            <a:spLocks noChangeArrowheads="1"/>
          </p:cNvSpPr>
          <p:nvPr/>
        </p:nvSpPr>
        <p:spPr bwMode="auto">
          <a:xfrm>
            <a:off x="5733785" y="3573463"/>
            <a:ext cx="296492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มีรสขมเล็กน้อย</a:t>
            </a:r>
          </a:p>
        </p:txBody>
      </p:sp>
      <p:sp>
        <p:nvSpPr>
          <p:cNvPr id="21516" name="Text Box 11"/>
          <p:cNvSpPr txBox="1">
            <a:spLocks noChangeArrowheads="1"/>
          </p:cNvSpPr>
          <p:nvPr/>
        </p:nvSpPr>
        <p:spPr bwMode="auto">
          <a:xfrm>
            <a:off x="896014" y="5876925"/>
            <a:ext cx="865915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เพ่งแซ  เม่งแซ  ผงกรอบ  ผงกันบูด  น้ำประสานทอง</a:t>
            </a:r>
          </a:p>
        </p:txBody>
      </p:sp>
      <p:sp>
        <p:nvSpPr>
          <p:cNvPr id="21517" name="AutoShape 12"/>
          <p:cNvSpPr>
            <a:spLocks noChangeArrowheads="1"/>
          </p:cNvSpPr>
          <p:nvPr/>
        </p:nvSpPr>
        <p:spPr bwMode="auto">
          <a:xfrm>
            <a:off x="194340" y="6021393"/>
            <a:ext cx="545173" cy="433387"/>
          </a:xfrm>
          <a:prstGeom prst="rightArrow">
            <a:avLst>
              <a:gd name="adj1" fmla="val 50000"/>
              <a:gd name="adj2" fmla="val 29029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1518" name="Text Box 13"/>
          <p:cNvSpPr txBox="1">
            <a:spLocks noChangeArrowheads="1"/>
          </p:cNvSpPr>
          <p:nvPr/>
        </p:nvSpPr>
        <p:spPr bwMode="auto">
          <a:xfrm>
            <a:off x="818624" y="4437064"/>
            <a:ext cx="85817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ใช้ในอุตสาหกรรมการทำแก้วเพื่อให้ทนความร้อน, ใช้ประสานในการเชื่อมทอง</a:t>
            </a:r>
            <a:r>
              <a:rPr lang="th-TH" sz="4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6775ED-1A4E-41D8-B7EC-A82D4A53CF12}" type="slidenum">
              <a:rPr lang="en-US" smtClean="0"/>
              <a:pPr/>
              <a:t>64</a:t>
            </a:fld>
            <a:endParaRPr lang="th-TH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2067192" y="404813"/>
            <a:ext cx="6084623" cy="1079500"/>
          </a:xfrm>
          <a:solidFill>
            <a:srgbClr val="FFFF99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22532" name="Picture 3" descr="acid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14039" y="1844675"/>
            <a:ext cx="226324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borax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625180" y="2428868"/>
            <a:ext cx="1264046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 descr="tabod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669354" y="1700218"/>
            <a:ext cx="179546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6" descr="1207376806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669355" y="3860800"/>
            <a:ext cx="2418027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851299" y="5373693"/>
            <a:ext cx="800219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 b="1">
                <a:cs typeface="Angsana New" pitchFamily="18" charset="-34"/>
              </a:rPr>
              <a:t>มีอาการ  คือ  อ่อนเพลีย  อาเจียน  ปวดหัว  เบื่ออาหาร  ท้องร่วง  เยื่อตาอักเสบ  และอาจตายได้</a:t>
            </a:r>
          </a:p>
        </p:txBody>
      </p:sp>
      <p:pic>
        <p:nvPicPr>
          <p:cNvPr id="22537" name="Picture 8" descr="gencare00105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627044" y="3573468"/>
            <a:ext cx="171635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extBox 8"/>
          <p:cNvSpPr txBox="1">
            <a:spLocks noChangeArrowheads="1"/>
          </p:cNvSpPr>
          <p:nvPr/>
        </p:nvSpPr>
        <p:spPr bwMode="auto">
          <a:xfrm>
            <a:off x="309565" y="1571630"/>
            <a:ext cx="379214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000" b="1"/>
              <a:t>เป็นพิษต่อไต และ สมอง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8EBD75-AAB9-4963-A5B8-68BBF17BB8AC}" type="slidenum">
              <a:rPr lang="en-US" smtClean="0"/>
              <a:pPr/>
              <a:t>65</a:t>
            </a:fld>
            <a:endParaRPr lang="th-TH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5833" y="609600"/>
            <a:ext cx="7787217" cy="1143000"/>
          </a:xfrm>
          <a:solidFill>
            <a:srgbClr val="FFFF99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735" y="2133605"/>
            <a:ext cx="8867246" cy="4367213"/>
          </a:xfrm>
        </p:spPr>
        <p:txBody>
          <a:bodyPr/>
          <a:lstStyle/>
          <a:p>
            <a:pPr algn="ctr">
              <a:buFontTx/>
              <a:buNone/>
            </a:pPr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>ผู้ใหญ่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  ได้รับสารบอแรกซ์  </a:t>
            </a:r>
            <a:r>
              <a:rPr lang="th-TH" sz="5400" b="1" u="sng" smtClean="0">
                <a:latin typeface="Browallia New" pitchFamily="34" charset="-34"/>
                <a:cs typeface="Browallia New" pitchFamily="34" charset="-34"/>
              </a:rPr>
              <a:t>15  กรัม</a:t>
            </a:r>
          </a:p>
          <a:p>
            <a:pPr algn="ctr">
              <a:buFontTx/>
              <a:buNone/>
            </a:pP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และ  </a:t>
            </a:r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>เด็ก 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ได้รับ  </a:t>
            </a:r>
            <a:r>
              <a:rPr lang="th-TH" sz="5400" b="1" u="sng" smtClean="0">
                <a:latin typeface="Browallia New" pitchFamily="34" charset="-34"/>
                <a:cs typeface="Browallia New" pitchFamily="34" charset="-34"/>
              </a:rPr>
              <a:t>5  กรัม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  </a:t>
            </a:r>
          </a:p>
          <a:p>
            <a:pPr algn="ctr">
              <a:buFontTx/>
              <a:buNone/>
            </a:pP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จะทำให้อาเจียนเป็นเลือด </a:t>
            </a:r>
          </a:p>
          <a:p>
            <a:pPr algn="ctr">
              <a:buFontTx/>
              <a:buNone/>
            </a:pP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และถึงแก่ชีวิตได้ ภายใน </a:t>
            </a:r>
            <a:r>
              <a:rPr lang="en-US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3-4 </a:t>
            </a: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ชม.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7F97AB-A90A-45AF-9E96-8D394A85BFBE}" type="slidenum">
              <a:rPr lang="en-US" smtClean="0"/>
              <a:pPr/>
              <a:t>66</a:t>
            </a:fld>
            <a:endParaRPr lang="th-TH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081" y="620713"/>
            <a:ext cx="4521333" cy="1143000"/>
          </a:xfrm>
          <a:solidFill>
            <a:srgbClr val="FFFF99"/>
          </a:solidFill>
        </p:spPr>
        <p:txBody>
          <a:bodyPr/>
          <a:lstStyle/>
          <a:p>
            <a:r>
              <a:rPr lang="th-TH" sz="6100" b="1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กฎหมาย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6404" y="2276479"/>
            <a:ext cx="7500012" cy="3832225"/>
          </a:xfrm>
          <a:noFill/>
        </p:spPr>
        <p:txBody>
          <a:bodyPr/>
          <a:lstStyle/>
          <a:p>
            <a:r>
              <a:rPr lang="th-TH" sz="4500" b="1" smtClean="0">
                <a:latin typeface="Browallia New" pitchFamily="34" charset="-34"/>
                <a:cs typeface="Browallia New" pitchFamily="34" charset="-34"/>
              </a:rPr>
              <a:t>สารห้ามใช้ในอาหาร</a:t>
            </a:r>
          </a:p>
          <a:p>
            <a:r>
              <a:rPr lang="th-TH" sz="4500" b="1" smtClean="0">
                <a:latin typeface="Browallia New" pitchFamily="34" charset="-34"/>
                <a:cs typeface="Browallia New" pitchFamily="34" charset="-34"/>
              </a:rPr>
              <a:t>ผู้ใดฝ่าฝืน ปรับไม่เกิน  20,000  บาท</a:t>
            </a:r>
          </a:p>
          <a:p>
            <a:r>
              <a:rPr lang="th-TH" sz="4500" b="1" smtClean="0">
                <a:latin typeface="Browallia New" pitchFamily="34" charset="-34"/>
                <a:cs typeface="Browallia New" pitchFamily="34" charset="-34"/>
              </a:rPr>
              <a:t>ฉลากต้องมีข้อความ</a:t>
            </a:r>
          </a:p>
          <a:p>
            <a:pPr>
              <a:buFontTx/>
              <a:buNone/>
            </a:pPr>
            <a:r>
              <a:rPr lang="th-TH" sz="4500" b="1" smtClean="0">
                <a:latin typeface="Browallia New" pitchFamily="34" charset="-34"/>
                <a:cs typeface="Browallia New" pitchFamily="34" charset="-34"/>
              </a:rPr>
              <a:t>	</a:t>
            </a:r>
            <a:r>
              <a:rPr lang="en-US" sz="4500" b="1" smtClean="0">
                <a:latin typeface="Browallia New" pitchFamily="34" charset="-34"/>
                <a:cs typeface="Browallia New" pitchFamily="34" charset="-34"/>
              </a:rPr>
              <a:t>“</a:t>
            </a:r>
            <a:r>
              <a:rPr lang="th-TH" sz="4500" b="1" smtClean="0">
                <a:latin typeface="Browallia New" pitchFamily="34" charset="-34"/>
                <a:cs typeface="Browallia New" pitchFamily="34" charset="-34"/>
              </a:rPr>
              <a:t>บอแรกซ์อันตรายห้ามใช้ในอาหาร</a:t>
            </a:r>
            <a:r>
              <a:rPr lang="en-US" sz="4500" b="1" smtClean="0">
                <a:latin typeface="Browallia New" pitchFamily="34" charset="-34"/>
                <a:cs typeface="Browallia New" pitchFamily="34" charset="-34"/>
              </a:rPr>
              <a:t>”</a:t>
            </a:r>
            <a:endParaRPr lang="th-TH" sz="4500" b="1" smtClean="0">
              <a:latin typeface="Browallia New" pitchFamily="34" charset="-34"/>
              <a:cs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1C47B9-B8F5-4A2B-8947-82C4C59FE76B}" type="slidenum">
              <a:rPr lang="en-US" smtClean="0"/>
              <a:pPr/>
              <a:t>67</a:t>
            </a:fld>
            <a:endParaRPr lang="th-TH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363795" y="260355"/>
            <a:ext cx="7333192" cy="1008063"/>
          </a:xfrm>
          <a:solidFill>
            <a:srgbClr val="FFFF99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อาหารที่มักตรวจพบว่ามีบอแรกซ์</a:t>
            </a:r>
          </a:p>
        </p:txBody>
      </p:sp>
      <p:pic>
        <p:nvPicPr>
          <p:cNvPr id="25604" name="Picture 3" descr="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231" y="1916118"/>
            <a:ext cx="2651919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Kaengjeudzuchini_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783542" y="1916118"/>
            <a:ext cx="2495418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Siamres23Aug07V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980635" y="1916113"/>
            <a:ext cx="2340636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 descr="58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84732" y="4076700"/>
            <a:ext cx="249541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7" descr="sweet-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783542" y="4076705"/>
            <a:ext cx="272931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8" descr="1138063449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980635" y="4076700"/>
            <a:ext cx="2653638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Text Box 9"/>
          <p:cNvSpPr txBox="1">
            <a:spLocks noChangeArrowheads="1"/>
          </p:cNvSpPr>
          <p:nvPr/>
        </p:nvSpPr>
        <p:spPr bwMode="auto">
          <a:xfrm>
            <a:off x="741231" y="1341438"/>
            <a:ext cx="179374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ลูกชิ้น</a:t>
            </a:r>
          </a:p>
        </p:txBody>
      </p:sp>
      <p:sp>
        <p:nvSpPr>
          <p:cNvPr id="25611" name="Text Box 10"/>
          <p:cNvSpPr txBox="1">
            <a:spLocks noChangeArrowheads="1"/>
          </p:cNvSpPr>
          <p:nvPr/>
        </p:nvSpPr>
        <p:spPr bwMode="auto">
          <a:xfrm>
            <a:off x="4094827" y="1341438"/>
            <a:ext cx="195024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หมูบด</a:t>
            </a:r>
          </a:p>
        </p:txBody>
      </p:sp>
      <p:sp>
        <p:nvSpPr>
          <p:cNvPr id="25612" name="Text Box 11"/>
          <p:cNvSpPr txBox="1">
            <a:spLocks noChangeArrowheads="1"/>
          </p:cNvSpPr>
          <p:nvPr/>
        </p:nvSpPr>
        <p:spPr bwMode="auto">
          <a:xfrm>
            <a:off x="7059748" y="1341438"/>
            <a:ext cx="218413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ทอดมัน</a:t>
            </a:r>
          </a:p>
        </p:txBody>
      </p:sp>
      <p:sp>
        <p:nvSpPr>
          <p:cNvPr id="25613" name="Text Box 12"/>
          <p:cNvSpPr txBox="1">
            <a:spLocks noChangeArrowheads="1"/>
          </p:cNvSpPr>
          <p:nvPr/>
        </p:nvSpPr>
        <p:spPr bwMode="auto">
          <a:xfrm>
            <a:off x="584732" y="6092825"/>
            <a:ext cx="241802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ทับทิมกรอบ</a:t>
            </a:r>
          </a:p>
        </p:txBody>
      </p:sp>
      <p:sp>
        <p:nvSpPr>
          <p:cNvPr id="25614" name="Text Box 13"/>
          <p:cNvSpPr txBox="1">
            <a:spLocks noChangeArrowheads="1"/>
          </p:cNvSpPr>
          <p:nvPr/>
        </p:nvSpPr>
        <p:spPr bwMode="auto">
          <a:xfrm>
            <a:off x="4094827" y="6021388"/>
            <a:ext cx="218413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ลอดช่อง</a:t>
            </a:r>
          </a:p>
        </p:txBody>
      </p:sp>
      <p:sp>
        <p:nvSpPr>
          <p:cNvPr id="25615" name="Text Box 14"/>
          <p:cNvSpPr txBox="1">
            <a:spLocks noChangeArrowheads="1"/>
          </p:cNvSpPr>
          <p:nvPr/>
        </p:nvSpPr>
        <p:spPr bwMode="auto">
          <a:xfrm>
            <a:off x="7137135" y="6021388"/>
            <a:ext cx="233891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ผลไม้ดอง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129906" y="476255"/>
            <a:ext cx="7800975" cy="1439863"/>
          </a:xfrm>
          <a:solidFill>
            <a:srgbClr val="FFCC66"/>
          </a:solidFill>
          <a:ln>
            <a:solidFill>
              <a:srgbClr val="000000"/>
            </a:solidFill>
          </a:ln>
        </p:spPr>
        <p:txBody>
          <a:bodyPr>
            <a:normAutofit/>
          </a:bodyPr>
          <a:lstStyle/>
          <a:p>
            <a:r>
              <a:rPr lang="th-TH" sz="8000" b="1" smtClean="0">
                <a:solidFill>
                  <a:srgbClr val="333300"/>
                </a:solidFill>
              </a:rPr>
              <a:t>สารกันรา (กรดซาลิซิลิค)</a:t>
            </a:r>
          </a:p>
        </p:txBody>
      </p:sp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3393150" y="2636838"/>
            <a:ext cx="390392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D5A6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3393150" y="3500438"/>
            <a:ext cx="390392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D5A6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3393150" y="4365630"/>
            <a:ext cx="390392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D5A6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507339" y="3716338"/>
            <a:ext cx="390392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3393150" y="5229230"/>
            <a:ext cx="390392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D5A6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172215" y="2492375"/>
            <a:ext cx="27293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4400" b="1">
                <a:latin typeface="Arial" pitchFamily="34" charset="0"/>
                <a:cs typeface="Angsana New" pitchFamily="18" charset="-34"/>
              </a:rPr>
              <a:t>เป็นกรด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172215" y="3284538"/>
            <a:ext cx="374570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4400" b="1">
                <a:latin typeface="Arial" pitchFamily="34" charset="0"/>
                <a:cs typeface="Angsana New" pitchFamily="18" charset="-34"/>
              </a:rPr>
              <a:t>ยับยั้งเชื้อจุลินทรีย์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4172217" y="4149725"/>
            <a:ext cx="351009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4400" b="1">
                <a:latin typeface="Arial" pitchFamily="34" charset="0"/>
                <a:cs typeface="Angsana New" pitchFamily="18" charset="-34"/>
              </a:rPr>
              <a:t>แต่ห้ามใช้กับอาหาร</a:t>
            </a:r>
          </a:p>
        </p:txBody>
      </p:sp>
      <p:sp>
        <p:nvSpPr>
          <p:cNvPr id="26635" name="AutoShape 11"/>
          <p:cNvSpPr>
            <a:spLocks noChangeArrowheads="1"/>
          </p:cNvSpPr>
          <p:nvPr/>
        </p:nvSpPr>
        <p:spPr bwMode="auto">
          <a:xfrm>
            <a:off x="1129906" y="2636843"/>
            <a:ext cx="1325959" cy="2376487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36" name="Freeform 12"/>
          <p:cNvSpPr>
            <a:spLocks/>
          </p:cNvSpPr>
          <p:nvPr/>
        </p:nvSpPr>
        <p:spPr bwMode="auto">
          <a:xfrm>
            <a:off x="1129906" y="3716338"/>
            <a:ext cx="1327679" cy="158750"/>
          </a:xfrm>
          <a:custGeom>
            <a:avLst/>
            <a:gdLst>
              <a:gd name="T0" fmla="*/ 0 w 717"/>
              <a:gd name="T1" fmla="*/ 2147483647 h 100"/>
              <a:gd name="T2" fmla="*/ 2147483647 w 717"/>
              <a:gd name="T3" fmla="*/ 2147483647 h 100"/>
              <a:gd name="T4" fmla="*/ 2147483647 w 717"/>
              <a:gd name="T5" fmla="*/ 2147483647 h 100"/>
              <a:gd name="T6" fmla="*/ 2147483647 w 717"/>
              <a:gd name="T7" fmla="*/ 2147483647 h 100"/>
              <a:gd name="T8" fmla="*/ 2147483647 w 717"/>
              <a:gd name="T9" fmla="*/ 2147483647 h 100"/>
              <a:gd name="T10" fmla="*/ 2147483647 w 717"/>
              <a:gd name="T11" fmla="*/ 2147483647 h 100"/>
              <a:gd name="T12" fmla="*/ 2147483647 w 717"/>
              <a:gd name="T13" fmla="*/ 2147483647 h 100"/>
              <a:gd name="T14" fmla="*/ 2147483647 w 717"/>
              <a:gd name="T15" fmla="*/ 2147483647 h 100"/>
              <a:gd name="T16" fmla="*/ 2147483647 w 717"/>
              <a:gd name="T17" fmla="*/ 2147483647 h 1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17"/>
              <a:gd name="T28" fmla="*/ 0 h 100"/>
              <a:gd name="T29" fmla="*/ 717 w 717"/>
              <a:gd name="T30" fmla="*/ 100 h 1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17" h="100">
                <a:moveTo>
                  <a:pt x="0" y="29"/>
                </a:moveTo>
                <a:cubicBezTo>
                  <a:pt x="48" y="14"/>
                  <a:pt x="85" y="0"/>
                  <a:pt x="103" y="58"/>
                </a:cubicBezTo>
                <a:cubicBezTo>
                  <a:pt x="135" y="55"/>
                  <a:pt x="168" y="59"/>
                  <a:pt x="198" y="48"/>
                </a:cubicBezTo>
                <a:cubicBezTo>
                  <a:pt x="207" y="45"/>
                  <a:pt x="200" y="27"/>
                  <a:pt x="207" y="20"/>
                </a:cubicBezTo>
                <a:cubicBezTo>
                  <a:pt x="217" y="10"/>
                  <a:pt x="232" y="7"/>
                  <a:pt x="245" y="1"/>
                </a:cubicBezTo>
                <a:cubicBezTo>
                  <a:pt x="288" y="9"/>
                  <a:pt x="313" y="15"/>
                  <a:pt x="349" y="39"/>
                </a:cubicBezTo>
                <a:cubicBezTo>
                  <a:pt x="390" y="100"/>
                  <a:pt x="465" y="76"/>
                  <a:pt x="519" y="39"/>
                </a:cubicBezTo>
                <a:cubicBezTo>
                  <a:pt x="581" y="49"/>
                  <a:pt x="598" y="59"/>
                  <a:pt x="661" y="48"/>
                </a:cubicBezTo>
                <a:cubicBezTo>
                  <a:pt x="697" y="24"/>
                  <a:pt x="678" y="29"/>
                  <a:pt x="717" y="2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1520296" y="2492380"/>
            <a:ext cx="546894" cy="504825"/>
          </a:xfrm>
          <a:prstGeom prst="flowChartMagneticDisk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1176340" y="3933829"/>
            <a:ext cx="1248569" cy="39687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2000" b="1">
                <a:latin typeface="Arial" pitchFamily="34" charset="0"/>
                <a:cs typeface="Angsana New" pitchFamily="18" charset="-34"/>
              </a:rPr>
              <a:t>กรดซาลิซิลิค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4094824" y="5013325"/>
            <a:ext cx="436827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4400" b="1">
                <a:latin typeface="Arial" pitchFamily="34" charset="0"/>
                <a:cs typeface="Angsana New" pitchFamily="18" charset="-34"/>
              </a:rPr>
              <a:t>มักใส่ในอาหารหมักดอง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6BB945-F072-4841-956D-15C938C974ED}" type="slidenum">
              <a:rPr lang="en-US" smtClean="0"/>
              <a:pPr/>
              <a:t>69</a:t>
            </a:fld>
            <a:endParaRPr lang="th-TH" smtClean="0"/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988082" y="260350"/>
            <a:ext cx="6084623" cy="9144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solidFill>
                  <a:schemeClr val="accent2"/>
                </a:solidFill>
                <a:latin typeface="Arial" pitchFamily="34" charset="0"/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27652" name="Picture 3" descr="smell-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28690" y="1844680"/>
            <a:ext cx="2058591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z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52113" y="2997200"/>
            <a:ext cx="255389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Line 5"/>
          <p:cNvSpPr>
            <a:spLocks noChangeShapeType="1"/>
          </p:cNvSpPr>
          <p:nvPr/>
        </p:nvSpPr>
        <p:spPr bwMode="auto">
          <a:xfrm flipH="1" flipV="1">
            <a:off x="8776100" y="2565405"/>
            <a:ext cx="311282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7603199" y="2060575"/>
            <a:ext cx="230280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400">
                <a:cs typeface="Angsana New" pitchFamily="18" charset="-34"/>
              </a:rPr>
              <a:t>กระเพาะอาหาร</a:t>
            </a:r>
          </a:p>
        </p:txBody>
      </p:sp>
      <p:pic>
        <p:nvPicPr>
          <p:cNvPr id="27656" name="Picture 7" descr="i1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04431" y="3573468"/>
            <a:ext cx="178858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8" descr="bphoto170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07342" y="3933825"/>
            <a:ext cx="3044031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8" name="Line 9"/>
          <p:cNvSpPr>
            <a:spLocks noChangeShapeType="1"/>
          </p:cNvSpPr>
          <p:nvPr/>
        </p:nvSpPr>
        <p:spPr bwMode="auto">
          <a:xfrm>
            <a:off x="8619596" y="4868868"/>
            <a:ext cx="23389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9" name="Text Box 10"/>
          <p:cNvSpPr txBox="1">
            <a:spLocks noChangeArrowheads="1"/>
          </p:cNvSpPr>
          <p:nvPr/>
        </p:nvSpPr>
        <p:spPr bwMode="auto">
          <a:xfrm>
            <a:off x="8542206" y="5876925"/>
            <a:ext cx="105595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200">
                <a:cs typeface="Angsana New" pitchFamily="18" charset="-34"/>
              </a:rPr>
              <a:t>ลำไส้</a:t>
            </a:r>
          </a:p>
        </p:txBody>
      </p:sp>
      <p:pic>
        <p:nvPicPr>
          <p:cNvPr id="27660" name="Picture 11" descr="urticaria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654675" y="4221163"/>
            <a:ext cx="155985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12" descr="41186_00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860936" y="1844675"/>
            <a:ext cx="241802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Text Box 13"/>
          <p:cNvSpPr txBox="1">
            <a:spLocks noChangeArrowheads="1"/>
          </p:cNvSpPr>
          <p:nvPr/>
        </p:nvSpPr>
        <p:spPr bwMode="auto">
          <a:xfrm>
            <a:off x="271730" y="1341438"/>
            <a:ext cx="351181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อ่อนเพลีย  วิงเวียนศีรษะ</a:t>
            </a:r>
          </a:p>
        </p:txBody>
      </p:sp>
      <p:sp>
        <p:nvSpPr>
          <p:cNvPr id="27663" name="Text Box 14"/>
          <p:cNvSpPr txBox="1">
            <a:spLocks noChangeArrowheads="1"/>
          </p:cNvSpPr>
          <p:nvPr/>
        </p:nvSpPr>
        <p:spPr bwMode="auto">
          <a:xfrm>
            <a:off x="4017436" y="1341438"/>
            <a:ext cx="202763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</a:t>
            </a:r>
          </a:p>
        </p:txBody>
      </p:sp>
      <p:sp>
        <p:nvSpPr>
          <p:cNvPr id="27664" name="Text Box 15"/>
          <p:cNvSpPr txBox="1">
            <a:spLocks noChangeArrowheads="1"/>
          </p:cNvSpPr>
          <p:nvPr/>
        </p:nvSpPr>
        <p:spPr bwMode="auto">
          <a:xfrm>
            <a:off x="507342" y="6237288"/>
            <a:ext cx="3042311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มีไข้ขึ้นสูง</a:t>
            </a:r>
          </a:p>
        </p:txBody>
      </p:sp>
      <p:sp>
        <p:nvSpPr>
          <p:cNvPr id="27665" name="Text Box 16"/>
          <p:cNvSpPr txBox="1">
            <a:spLocks noChangeArrowheads="1"/>
          </p:cNvSpPr>
          <p:nvPr/>
        </p:nvSpPr>
        <p:spPr bwMode="auto">
          <a:xfrm>
            <a:off x="4017436" y="5589588"/>
            <a:ext cx="1248569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หูอื้อ</a:t>
            </a:r>
          </a:p>
        </p:txBody>
      </p:sp>
      <p:sp>
        <p:nvSpPr>
          <p:cNvPr id="27666" name="Text Box 17"/>
          <p:cNvSpPr txBox="1">
            <a:spLocks noChangeArrowheads="1"/>
          </p:cNvSpPr>
          <p:nvPr/>
        </p:nvSpPr>
        <p:spPr bwMode="auto">
          <a:xfrm>
            <a:off x="4953001" y="6237288"/>
            <a:ext cx="2964921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ผิวหนังเป็นผื่นแดง</a:t>
            </a:r>
          </a:p>
        </p:txBody>
      </p:sp>
      <p:sp>
        <p:nvSpPr>
          <p:cNvPr id="27667" name="Text Box 18"/>
          <p:cNvSpPr txBox="1">
            <a:spLocks noChangeArrowheads="1"/>
          </p:cNvSpPr>
          <p:nvPr/>
        </p:nvSpPr>
        <p:spPr bwMode="auto">
          <a:xfrm>
            <a:off x="7604919" y="1341438"/>
            <a:ext cx="195024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ระคายเคือง</a:t>
            </a:r>
          </a:p>
        </p:txBody>
      </p:sp>
      <p:sp>
        <p:nvSpPr>
          <p:cNvPr id="27668" name="AutoShape 19"/>
          <p:cNvSpPr>
            <a:spLocks noChangeArrowheads="1"/>
          </p:cNvSpPr>
          <p:nvPr/>
        </p:nvSpPr>
        <p:spPr bwMode="auto">
          <a:xfrm>
            <a:off x="8463095" y="1916113"/>
            <a:ext cx="233892" cy="217487"/>
          </a:xfrm>
          <a:prstGeom prst="downArrow">
            <a:avLst>
              <a:gd name="adj1" fmla="val 50000"/>
              <a:gd name="adj2" fmla="val 25184"/>
            </a:avLst>
          </a:prstGeom>
          <a:solidFill>
            <a:srgbClr val="CC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FC92D3-905B-4D90-867B-E5923A9D87EE}" type="slidenum">
              <a:rPr lang="en-US" smtClean="0"/>
              <a:pPr/>
              <a:t>70</a:t>
            </a:fld>
            <a:endParaRPr lang="th-TH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342" y="2852743"/>
            <a:ext cx="8813932" cy="2994025"/>
          </a:xfrm>
        </p:spPr>
        <p:txBody>
          <a:bodyPr/>
          <a:lstStyle/>
          <a:p>
            <a:pPr>
              <a:buFontTx/>
              <a:buNone/>
            </a:pPr>
            <a:r>
              <a:rPr lang="th-TH" sz="5400" b="1" smtClean="0">
                <a:cs typeface="Angsana New" pitchFamily="18" charset="-34"/>
              </a:rPr>
              <a:t>	ถ้าได้รับกรดซาลิซิลิคจนมีความเข้มข้นในเลือดถึง  25 </a:t>
            </a:r>
            <a:r>
              <a:rPr lang="en-US" sz="5400" b="1" smtClean="0">
                <a:cs typeface="Angsana New" pitchFamily="18" charset="-34"/>
              </a:rPr>
              <a:t>–</a:t>
            </a:r>
            <a:r>
              <a:rPr lang="th-TH" sz="5400" b="1" smtClean="0">
                <a:cs typeface="Angsana New" pitchFamily="18" charset="-34"/>
              </a:rPr>
              <a:t> 35  มก. ต่อ  เลือด  100  มล.   จะมีอาการ หูอื้อ  มีไข้   และอาจถึงตายได้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88082" y="1052513"/>
            <a:ext cx="6084623" cy="9144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solidFill>
                  <a:schemeClr val="accent2"/>
                </a:solidFill>
                <a:latin typeface="Arial" pitchFamily="34" charset="0"/>
                <a:cs typeface="Angsana New" pitchFamily="18" charset="-34"/>
              </a:rPr>
              <a:t>อันตรายต่อสุขภาพร่างกาย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2C194B-9C3B-472E-8607-DF3B9236A77B}" type="slidenum">
              <a:rPr lang="en-US" smtClean="0"/>
              <a:pPr/>
              <a:t>71</a:t>
            </a:fld>
            <a:endParaRPr lang="th-TH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2907" y="188918"/>
            <a:ext cx="7567083" cy="1203325"/>
          </a:xfrm>
          <a:solidFill>
            <a:srgbClr val="FFCC66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</a:rPr>
              <a:t>อาหารที่มักตรวจพบว่ามีสารกันรา</a:t>
            </a:r>
          </a:p>
        </p:txBody>
      </p:sp>
      <p:pic>
        <p:nvPicPr>
          <p:cNvPr id="29700" name="Picture 3" descr="IMG_636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25853" y="1989143"/>
            <a:ext cx="26622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k900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727" y="1949450"/>
            <a:ext cx="343270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5" descr="0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49653" y="2565400"/>
            <a:ext cx="2887531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6" descr="post-57-1202273957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62123" y="4292600"/>
            <a:ext cx="257452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7" descr="155-2006120104390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137138" y="4868868"/>
            <a:ext cx="2261527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8" descr="28oo0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3470540" y="4652963"/>
            <a:ext cx="3042312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6" name="Text Box 9"/>
          <p:cNvSpPr txBox="1">
            <a:spLocks noChangeArrowheads="1"/>
          </p:cNvSpPr>
          <p:nvPr/>
        </p:nvSpPr>
        <p:spPr bwMode="auto">
          <a:xfrm>
            <a:off x="1599406" y="1341438"/>
            <a:ext cx="3900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ผลไม้ดอง ต่างๆ</a:t>
            </a:r>
          </a:p>
        </p:txBody>
      </p:sp>
      <p:sp>
        <p:nvSpPr>
          <p:cNvPr id="29707" name="Text Box 10"/>
          <p:cNvSpPr txBox="1">
            <a:spLocks noChangeArrowheads="1"/>
          </p:cNvSpPr>
          <p:nvPr/>
        </p:nvSpPr>
        <p:spPr bwMode="auto">
          <a:xfrm>
            <a:off x="6591965" y="1412875"/>
            <a:ext cx="3042311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ปลาส้ม  ปลาทูเค็ม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95EAEC-3D29-48F7-8135-8EB6879B7BE1}" type="slidenum">
              <a:rPr lang="en-US" smtClean="0"/>
              <a:pPr/>
              <a:t>72</a:t>
            </a:fld>
            <a:endParaRPr lang="th-TH" smtClean="0"/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350840" y="620718"/>
            <a:ext cx="9283435" cy="1189037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7200" b="1">
                <a:latin typeface="Arial" pitchFamily="34" charset="0"/>
                <a:cs typeface="Angsana New" pitchFamily="18" charset="-34"/>
              </a:rPr>
              <a:t>สารฟอกขาว </a:t>
            </a:r>
            <a:r>
              <a:rPr lang="th-TH" sz="6000" b="1">
                <a:latin typeface="Arial" pitchFamily="34" charset="0"/>
                <a:cs typeface="Angsana New" pitchFamily="18" charset="-34"/>
              </a:rPr>
              <a:t>(โซเดียมไฮโดรซัลไฟต์)</a:t>
            </a: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4017436" y="2349505"/>
            <a:ext cx="467783" cy="5048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4017436" y="4365630"/>
            <a:ext cx="467783" cy="5048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4017436" y="3357567"/>
            <a:ext cx="467783" cy="5048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4017436" y="5373693"/>
            <a:ext cx="467783" cy="5048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0728" name="Text Box 7"/>
          <p:cNvSpPr txBox="1">
            <a:spLocks noChangeArrowheads="1"/>
          </p:cNvSpPr>
          <p:nvPr/>
        </p:nvSpPr>
        <p:spPr bwMode="auto">
          <a:xfrm>
            <a:off x="4641721" y="3284538"/>
            <a:ext cx="405526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4400">
                <a:latin typeface="Arial" pitchFamily="34" charset="0"/>
                <a:cs typeface="Angsana New" pitchFamily="18" charset="-34"/>
              </a:rPr>
              <a:t>ใช้ฟอกแห-อวน ให้ขาว</a:t>
            </a:r>
          </a:p>
        </p:txBody>
      </p:sp>
      <p:pic>
        <p:nvPicPr>
          <p:cNvPr id="30729" name="Picture 8" descr="997175302beggi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09014" y="2492375"/>
            <a:ext cx="2180696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9"/>
          <p:cNvSpPr txBox="1">
            <a:spLocks noChangeArrowheads="1"/>
          </p:cNvSpPr>
          <p:nvPr/>
        </p:nvSpPr>
        <p:spPr bwMode="auto">
          <a:xfrm>
            <a:off x="4719108" y="2205038"/>
            <a:ext cx="351009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หรือเรียก  </a:t>
            </a:r>
            <a:r>
              <a:rPr lang="th-TH" sz="4400" b="1">
                <a:cs typeface="Angsana New" pitchFamily="18" charset="-34"/>
              </a:rPr>
              <a:t>ผงซักมุ้ง</a:t>
            </a:r>
          </a:p>
        </p:txBody>
      </p:sp>
      <p:sp>
        <p:nvSpPr>
          <p:cNvPr id="30731" name="Text Box 10"/>
          <p:cNvSpPr txBox="1">
            <a:spLocks noChangeArrowheads="1"/>
          </p:cNvSpPr>
          <p:nvPr/>
        </p:nvSpPr>
        <p:spPr bwMode="auto">
          <a:xfrm>
            <a:off x="4796499" y="4292600"/>
            <a:ext cx="436827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แอบใส่ในอาหารให้ขาว</a:t>
            </a:r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4875610" y="5300663"/>
            <a:ext cx="374398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ห้ามใส่ในอาหาร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F545DA-CE3A-454A-87B4-A24B06E7BFCE}" type="slidenum">
              <a:rPr lang="en-US" smtClean="0"/>
              <a:pPr/>
              <a:t>73</a:t>
            </a:fld>
            <a:endParaRPr lang="th-TH" smtClean="0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1209017" y="333375"/>
            <a:ext cx="7644473" cy="11430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5400" b="1"/>
              <a:t>อาหารที่มักตรวจพบว่ามีสารฟอกขาว</a:t>
            </a:r>
          </a:p>
        </p:txBody>
      </p:sp>
      <p:pic>
        <p:nvPicPr>
          <p:cNvPr id="31748" name="Picture 3" descr="121176721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229" y="2276480"/>
            <a:ext cx="2854854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 descr="DSC0649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549653" y="2060575"/>
            <a:ext cx="2804981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5" descr="products_2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71727" y="4581525"/>
            <a:ext cx="3274483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6" descr="g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704434" y="4221163"/>
            <a:ext cx="2729310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7" descr="1160375250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669352" y="1484313"/>
            <a:ext cx="2806700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8" descr="21066720qb5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825853" y="3860800"/>
            <a:ext cx="274478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41231" y="1628775"/>
            <a:ext cx="195024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ถั่วงอก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3783545" y="1557338"/>
            <a:ext cx="218413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กระท้อนดอง</a:t>
            </a:r>
          </a:p>
        </p:txBody>
      </p:sp>
      <p:sp>
        <p:nvSpPr>
          <p:cNvPr id="31756" name="Text Box 11"/>
          <p:cNvSpPr txBox="1">
            <a:spLocks noChangeArrowheads="1"/>
          </p:cNvSpPr>
          <p:nvPr/>
        </p:nvSpPr>
        <p:spPr bwMode="auto">
          <a:xfrm>
            <a:off x="6980635" y="1557338"/>
            <a:ext cx="2029354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 b="1">
                <a:cs typeface="Angsana New" pitchFamily="18" charset="-34"/>
              </a:rPr>
              <a:t>ขิงซอย</a:t>
            </a:r>
          </a:p>
        </p:txBody>
      </p:sp>
      <p:sp>
        <p:nvSpPr>
          <p:cNvPr id="31757" name="Text Box 12"/>
          <p:cNvSpPr txBox="1">
            <a:spLocks noChangeArrowheads="1"/>
          </p:cNvSpPr>
          <p:nvPr/>
        </p:nvSpPr>
        <p:spPr bwMode="auto">
          <a:xfrm>
            <a:off x="428232" y="5805488"/>
            <a:ext cx="218413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ทุเรียนกวน</a:t>
            </a:r>
          </a:p>
        </p:txBody>
      </p:sp>
      <p:sp>
        <p:nvSpPr>
          <p:cNvPr id="31758" name="Text Box 13"/>
          <p:cNvSpPr txBox="1">
            <a:spLocks noChangeArrowheads="1"/>
          </p:cNvSpPr>
          <p:nvPr/>
        </p:nvSpPr>
        <p:spPr bwMode="auto">
          <a:xfrm>
            <a:off x="3704431" y="4149725"/>
            <a:ext cx="2731029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น้ำตาลมะพร้าว</a:t>
            </a:r>
          </a:p>
        </p:txBody>
      </p:sp>
      <p:sp>
        <p:nvSpPr>
          <p:cNvPr id="31759" name="Text Box 14"/>
          <p:cNvSpPr txBox="1">
            <a:spLocks noChangeArrowheads="1"/>
          </p:cNvSpPr>
          <p:nvPr/>
        </p:nvSpPr>
        <p:spPr bwMode="auto">
          <a:xfrm>
            <a:off x="6980635" y="5949950"/>
            <a:ext cx="257452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ยอดมะพร้าว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3C571E-DD18-4174-8FA3-D5A5F928304E}" type="slidenum">
              <a:rPr lang="en-US" smtClean="0"/>
              <a:pPr/>
              <a:t>74</a:t>
            </a:fld>
            <a:endParaRPr lang="th-TH" smtClean="0"/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988082" y="476250"/>
            <a:ext cx="6084623" cy="9144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latin typeface="Arial" pitchFamily="34" charset="0"/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32772" name="Picture 3" descr="0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38325" y="2060580"/>
            <a:ext cx="2338917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k00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549653" y="4581530"/>
            <a:ext cx="2418027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 descr="41186_00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903244" y="2060575"/>
            <a:ext cx="26502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6" descr="20070702228_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122461" y="4652963"/>
            <a:ext cx="3589206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7" descr="17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71730" y="2492380"/>
            <a:ext cx="323664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2" y="1916118"/>
            <a:ext cx="39778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200">
                <a:cs typeface="Angsana New" pitchFamily="18" charset="-34"/>
              </a:rPr>
              <a:t>ระคายเคืองระบบทางเดินอาหาร</a:t>
            </a:r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3783542" y="1557338"/>
            <a:ext cx="280842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ผิวหนังอักเสบ แดง</a:t>
            </a:r>
          </a:p>
        </p:txBody>
      </p:sp>
      <p:sp>
        <p:nvSpPr>
          <p:cNvPr id="32779" name="Text Box 10"/>
          <p:cNvSpPr txBox="1">
            <a:spLocks noChangeArrowheads="1"/>
          </p:cNvSpPr>
          <p:nvPr/>
        </p:nvSpPr>
        <p:spPr bwMode="auto">
          <a:xfrm>
            <a:off x="6903246" y="1484313"/>
            <a:ext cx="2574529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ปวดศีรษะรุนแรง</a:t>
            </a:r>
          </a:p>
        </p:txBody>
      </p:sp>
      <p:sp>
        <p:nvSpPr>
          <p:cNvPr id="32780" name="Text Box 11"/>
          <p:cNvSpPr txBox="1">
            <a:spLocks noChangeArrowheads="1"/>
          </p:cNvSpPr>
          <p:nvPr/>
        </p:nvSpPr>
        <p:spPr bwMode="auto">
          <a:xfrm>
            <a:off x="3549653" y="4076700"/>
            <a:ext cx="241802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เจ็บ แน่นหน้าอก</a:t>
            </a:r>
          </a:p>
        </p:txBody>
      </p:sp>
      <p:sp>
        <p:nvSpPr>
          <p:cNvPr id="32781" name="Text Box 12"/>
          <p:cNvSpPr txBox="1">
            <a:spLocks noChangeArrowheads="1"/>
          </p:cNvSpPr>
          <p:nvPr/>
        </p:nvSpPr>
        <p:spPr bwMode="auto">
          <a:xfrm>
            <a:off x="6512852" y="4076700"/>
            <a:ext cx="311970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ช็อค หมดสติ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B10B64-FDF2-4F6D-B6EE-244DCCB17D5F}" type="slidenum">
              <a:rPr lang="en-US" smtClean="0"/>
              <a:pPr/>
              <a:t>75</a:t>
            </a:fld>
            <a:endParaRPr lang="th-TH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1129904" y="404813"/>
            <a:ext cx="7443258" cy="1023937"/>
          </a:xfrm>
          <a:solidFill>
            <a:srgbClr val="33CCFF"/>
          </a:solidFill>
        </p:spPr>
        <p:txBody>
          <a:bodyPr/>
          <a:lstStyle/>
          <a:p>
            <a:r>
              <a:rPr lang="th-TH" sz="5400" b="1" u="sng" smtClean="0"/>
              <a:t>อันตรายของสารฟอกขาว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231" y="1844675"/>
            <a:ext cx="8500930" cy="4471988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th-TH" sz="6000" smtClean="0"/>
              <a:t>		หากบริโภคเกิน </a:t>
            </a:r>
            <a:r>
              <a:rPr lang="en-US" sz="6000" smtClean="0"/>
              <a:t> </a:t>
            </a:r>
            <a:r>
              <a:rPr lang="en-US" sz="6000" b="1" u="sng" smtClean="0"/>
              <a:t>30 </a:t>
            </a:r>
            <a:r>
              <a:rPr lang="th-TH" sz="6000" b="1" u="sng" smtClean="0"/>
              <a:t>กรัม</a:t>
            </a:r>
            <a:r>
              <a:rPr lang="th-TH" sz="6000" smtClean="0"/>
              <a:t> ความดันโลหิตลดลงอย่างรวดเร็ว</a:t>
            </a:r>
            <a:r>
              <a:rPr lang="th-TH" sz="6000" smtClean="0">
                <a:cs typeface="Angsana New" pitchFamily="18" charset="-34"/>
              </a:rPr>
              <a:t> </a:t>
            </a:r>
            <a:r>
              <a:rPr lang="th-TH" sz="6000" smtClean="0"/>
              <a:t>จะทำให้ถ่ายเป็นเลือด </a:t>
            </a:r>
            <a:r>
              <a:rPr lang="th-TH" sz="6000" smtClean="0">
                <a:cs typeface="Angsana New" pitchFamily="18" charset="-34"/>
              </a:rPr>
              <a:t> </a:t>
            </a:r>
            <a:r>
              <a:rPr lang="th-TH" sz="6000" smtClean="0"/>
              <a:t>ชัก ช็อก</a:t>
            </a:r>
            <a:r>
              <a:rPr lang="th-TH" sz="6000" smtClean="0">
                <a:cs typeface="Angsana New" pitchFamily="18" charset="-34"/>
              </a:rPr>
              <a:t> </a:t>
            </a:r>
            <a:r>
              <a:rPr lang="th-TH" sz="6000" smtClean="0"/>
              <a:t> หมดสติ </a:t>
            </a:r>
            <a:r>
              <a:rPr lang="th-TH" sz="6000" smtClean="0">
                <a:cs typeface="Angsana New" pitchFamily="18" charset="-34"/>
              </a:rPr>
              <a:t> </a:t>
            </a:r>
            <a:r>
              <a:rPr lang="th-TH" sz="6000" smtClean="0"/>
              <a:t>หายใจไม่ออก</a:t>
            </a:r>
            <a:r>
              <a:rPr lang="th-TH" sz="6000" smtClean="0">
                <a:cs typeface="Angsana New" pitchFamily="18" charset="-34"/>
              </a:rPr>
              <a:t> </a:t>
            </a:r>
            <a:r>
              <a:rPr lang="th-TH" sz="6000" smtClean="0"/>
              <a:t> ไตวาย และเสียชีวิตในที่สุด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9A996C-881C-49A6-9CC7-65130F3089F6}" type="slidenum">
              <a:rPr lang="en-US" smtClean="0"/>
              <a:pPr/>
              <a:t>76</a:t>
            </a:fld>
            <a:endParaRPr lang="th-TH" smtClean="0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988082" y="765175"/>
            <a:ext cx="5928122" cy="9144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latin typeface="Arial" pitchFamily="34" charset="0"/>
                <a:cs typeface="Angsana New" pitchFamily="18" charset="-34"/>
              </a:rPr>
              <a:t>วิธีการหลีกเลี่ยงสารฟอกขาว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1209017" y="2565400"/>
            <a:ext cx="600723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algn="ctr" eaLnBrk="1" hangingPunct="1">
              <a:spcBef>
                <a:spcPct val="50000"/>
              </a:spcBef>
            </a:pPr>
            <a:r>
              <a:rPr lang="th-TH" sz="4800">
                <a:latin typeface="Arial" pitchFamily="34" charset="0"/>
                <a:cs typeface="Angsana New" pitchFamily="18" charset="-34"/>
              </a:rPr>
              <a:t>หลีกเลี่ยงอาหารที่ขาวมากเกินไป</a:t>
            </a:r>
          </a:p>
          <a:p>
            <a:pPr marL="533400" indent="-533400" algn="ctr" eaLnBrk="1" hangingPunct="1">
              <a:spcBef>
                <a:spcPct val="50000"/>
              </a:spcBef>
            </a:pPr>
            <a:r>
              <a:rPr lang="th-TH" sz="5400" b="1">
                <a:latin typeface="Arial" pitchFamily="34" charset="0"/>
                <a:cs typeface="Angsana New" pitchFamily="18" charset="-34"/>
              </a:rPr>
              <a:t>หรือ</a:t>
            </a:r>
            <a:r>
              <a:rPr lang="th-TH" sz="4800">
                <a:latin typeface="Arial" pitchFamily="34" charset="0"/>
                <a:cs typeface="Angsana New" pitchFamily="18" charset="-34"/>
              </a:rPr>
              <a:t> ขาวผิดธรรมชาติ</a:t>
            </a:r>
          </a:p>
        </p:txBody>
      </p:sp>
      <p:pic>
        <p:nvPicPr>
          <p:cNvPr id="34821" name="Picture 4" descr="jate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59745" y="3500438"/>
            <a:ext cx="2674276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5" descr="th07020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75612" y="5373688"/>
            <a:ext cx="187285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6" descr="2512008133823120070827685_0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94340" y="4508500"/>
            <a:ext cx="2024194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6DB6B5-53D2-4787-88A5-67EE808D7BF7}" type="slidenum">
              <a:rPr lang="en-US" smtClean="0"/>
              <a:pPr/>
              <a:t>77</a:t>
            </a:fld>
            <a:endParaRPr lang="th-TH" smtClean="0"/>
          </a:p>
        </p:txBody>
      </p:sp>
      <p:pic>
        <p:nvPicPr>
          <p:cNvPr id="35843" name="Picture 2" descr="IMG_77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21D1F6-B8C4-4128-A306-BFE3FD64CE8A}" type="slidenum">
              <a:rPr lang="en-US" smtClean="0"/>
              <a:pPr/>
              <a:t>78</a:t>
            </a:fld>
            <a:endParaRPr lang="th-TH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80148" y="404813"/>
            <a:ext cx="3745706" cy="1143000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r>
              <a:rPr lang="th-TH" sz="8000" b="1" smtClean="0">
                <a:solidFill>
                  <a:schemeClr val="accent2"/>
                </a:solidFill>
                <a:cs typeface="Angsana New" pitchFamily="18" charset="-34"/>
              </a:rPr>
              <a:t>ฟอร์มาลิน</a:t>
            </a:r>
          </a:p>
        </p:txBody>
      </p:sp>
      <p:pic>
        <p:nvPicPr>
          <p:cNvPr id="36868" name="Picture 3" descr="vaci_blackl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229" y="3644900"/>
            <a:ext cx="2027634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cro6-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612364" y="3789363"/>
            <a:ext cx="2495417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0" y="2060575"/>
            <a:ext cx="281014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น้ำยาดองศพ</a:t>
            </a:r>
          </a:p>
        </p:txBody>
      </p:sp>
      <p:sp>
        <p:nvSpPr>
          <p:cNvPr id="36871" name="AutoShape 6"/>
          <p:cNvSpPr>
            <a:spLocks noChangeArrowheads="1"/>
          </p:cNvSpPr>
          <p:nvPr/>
        </p:nvSpPr>
        <p:spPr bwMode="auto">
          <a:xfrm>
            <a:off x="1209017" y="2997200"/>
            <a:ext cx="545173" cy="433388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2" name="AutoShape 7"/>
          <p:cNvSpPr>
            <a:spLocks noChangeArrowheads="1"/>
          </p:cNvSpPr>
          <p:nvPr/>
        </p:nvSpPr>
        <p:spPr bwMode="auto">
          <a:xfrm>
            <a:off x="5343393" y="3860800"/>
            <a:ext cx="467783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3" name="AutoShape 8"/>
          <p:cNvSpPr>
            <a:spLocks noChangeArrowheads="1"/>
          </p:cNvSpPr>
          <p:nvPr/>
        </p:nvSpPr>
        <p:spPr bwMode="auto">
          <a:xfrm>
            <a:off x="5343393" y="5013325"/>
            <a:ext cx="467783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3002756" y="2349500"/>
            <a:ext cx="397787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ใช้ฆ่าเชื้อโรค/ดองศพ</a:t>
            </a:r>
          </a:p>
        </p:txBody>
      </p:sp>
      <p:sp>
        <p:nvSpPr>
          <p:cNvPr id="36875" name="AutoShape 10"/>
          <p:cNvSpPr>
            <a:spLocks noChangeArrowheads="1"/>
          </p:cNvSpPr>
          <p:nvPr/>
        </p:nvSpPr>
        <p:spPr bwMode="auto">
          <a:xfrm>
            <a:off x="3938325" y="3141668"/>
            <a:ext cx="545175" cy="433387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6" name="Text Box 11"/>
          <p:cNvSpPr txBox="1">
            <a:spLocks noChangeArrowheads="1"/>
          </p:cNvSpPr>
          <p:nvPr/>
        </p:nvSpPr>
        <p:spPr bwMode="auto">
          <a:xfrm>
            <a:off x="6045071" y="3716338"/>
            <a:ext cx="257452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ระเหยได้</a:t>
            </a:r>
          </a:p>
        </p:txBody>
      </p:sp>
      <p:sp>
        <p:nvSpPr>
          <p:cNvPr id="36877" name="Text Box 12"/>
          <p:cNvSpPr txBox="1">
            <a:spLocks noChangeArrowheads="1"/>
          </p:cNvSpPr>
          <p:nvPr/>
        </p:nvSpPr>
        <p:spPr bwMode="auto">
          <a:xfrm>
            <a:off x="6045071" y="4797425"/>
            <a:ext cx="351181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มีกลิ่นฉุน  แสบจมูก</a:t>
            </a:r>
          </a:p>
        </p:txBody>
      </p:sp>
      <p:pic>
        <p:nvPicPr>
          <p:cNvPr id="36878" name="Picture 13" descr="16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995312" y="1628780"/>
            <a:ext cx="1554692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1C116C-D4C6-46B2-A89E-2BC48BB7A411}" type="slidenum">
              <a:rPr lang="en-US" smtClean="0"/>
              <a:pPr/>
              <a:t>79</a:t>
            </a:fld>
            <a:endParaRPr lang="th-TH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754187" y="260355"/>
            <a:ext cx="6631517" cy="1008063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อาหารที่มักตรวจพบฟอร์มาลิน</a:t>
            </a:r>
          </a:p>
        </p:txBody>
      </p:sp>
      <p:pic>
        <p:nvPicPr>
          <p:cNvPr id="37892" name="Picture 3" descr="235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25856" y="1844675"/>
            <a:ext cx="249541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 descr="11665_00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627041" y="1844680"/>
            <a:ext cx="2731029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5" descr="kungka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84732" y="1844680"/>
            <a:ext cx="249541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6" descr="9e7a3562c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07339" y="4076700"/>
            <a:ext cx="257280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7" descr="%E0%B9%80%E0%B8%AB%E0%B9%87%E0%B8%94%E0%B8%9F%E0%B8%B2%E0%B8%87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627041" y="4005268"/>
            <a:ext cx="2263246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8" descr="agrocybe%2520cylindracea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5888569" y="4076705"/>
            <a:ext cx="2105025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2144581" y="1268413"/>
            <a:ext cx="257280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อาหารทะเลสด</a:t>
            </a:r>
          </a:p>
        </p:txBody>
      </p:sp>
      <p:sp>
        <p:nvSpPr>
          <p:cNvPr id="37899" name="Text Box 10"/>
          <p:cNvSpPr txBox="1">
            <a:spLocks noChangeArrowheads="1"/>
          </p:cNvSpPr>
          <p:nvPr/>
        </p:nvSpPr>
        <p:spPr bwMode="auto">
          <a:xfrm>
            <a:off x="6825855" y="1268413"/>
            <a:ext cx="257452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  สด</a:t>
            </a:r>
          </a:p>
        </p:txBody>
      </p:sp>
      <p:sp>
        <p:nvSpPr>
          <p:cNvPr id="37900" name="Text Box 11"/>
          <p:cNvSpPr txBox="1">
            <a:spLocks noChangeArrowheads="1"/>
          </p:cNvSpPr>
          <p:nvPr/>
        </p:nvSpPr>
        <p:spPr bwMode="auto">
          <a:xfrm>
            <a:off x="194337" y="6078538"/>
            <a:ext cx="33553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สไบนาง (ผ้าขี้ริ้วสีขาว)</a:t>
            </a:r>
          </a:p>
        </p:txBody>
      </p:sp>
      <p:sp>
        <p:nvSpPr>
          <p:cNvPr id="37901" name="Text Box 12"/>
          <p:cNvSpPr txBox="1">
            <a:spLocks noChangeArrowheads="1"/>
          </p:cNvSpPr>
          <p:nvPr/>
        </p:nvSpPr>
        <p:spPr bwMode="auto">
          <a:xfrm>
            <a:off x="4796500" y="6021388"/>
            <a:ext cx="210674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เห็ดสด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BF308D-3046-446E-AAF2-C887A8B0C18F}" type="slidenum">
              <a:rPr lang="en-US" smtClean="0"/>
              <a:pPr/>
              <a:t>80</a:t>
            </a:fld>
            <a:endParaRPr lang="th-TH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8916" name="Picture 5" descr="IMG_773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Box 3"/>
          <p:cNvSpPr txBox="1">
            <a:spLocks noChangeArrowheads="1"/>
          </p:cNvSpPr>
          <p:nvPr/>
        </p:nvSpPr>
        <p:spPr bwMode="auto">
          <a:xfrm>
            <a:off x="1547812" y="4500568"/>
            <a:ext cx="65008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6600" b="1"/>
              <a:t>สไบนาง (ผ้าขี้ริ้วสีขาว)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6C076F-0D7F-41DB-83D4-5EAB4AF3FF7B}" type="slidenum">
              <a:rPr lang="en-US" smtClean="0"/>
              <a:pPr/>
              <a:t>81</a:t>
            </a:fld>
            <a:endParaRPr lang="th-TH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2354398" y="260355"/>
            <a:ext cx="5616840" cy="1019175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39940" name="Picture 3" descr="acid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94827" y="1844675"/>
            <a:ext cx="2731029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 descr="96_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860933" y="4292600"/>
            <a:ext cx="230968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5" descr="37884_00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450140" y="1700213"/>
            <a:ext cx="210674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6" descr="20070702228_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316795" y="4813300"/>
            <a:ext cx="3589205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7" descr="body_collage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71730" y="1916113"/>
            <a:ext cx="327792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Text Box 8"/>
          <p:cNvSpPr txBox="1">
            <a:spLocks noChangeArrowheads="1"/>
          </p:cNvSpPr>
          <p:nvPr/>
        </p:nvSpPr>
        <p:spPr bwMode="auto">
          <a:xfrm>
            <a:off x="3" y="1412875"/>
            <a:ext cx="464171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ระคายเคืองระบบทางเดินหายใจ</a:t>
            </a:r>
          </a:p>
        </p:txBody>
      </p:sp>
      <p:sp>
        <p:nvSpPr>
          <p:cNvPr id="39946" name="Text Box 9"/>
          <p:cNvSpPr txBox="1">
            <a:spLocks noChangeArrowheads="1"/>
          </p:cNvSpPr>
          <p:nvPr/>
        </p:nvSpPr>
        <p:spPr bwMode="auto">
          <a:xfrm>
            <a:off x="7527529" y="1196975"/>
            <a:ext cx="195024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</a:t>
            </a:r>
          </a:p>
        </p:txBody>
      </p:sp>
      <p:sp>
        <p:nvSpPr>
          <p:cNvPr id="39947" name="Text Box 10"/>
          <p:cNvSpPr txBox="1">
            <a:spLocks noChangeArrowheads="1"/>
          </p:cNvSpPr>
          <p:nvPr/>
        </p:nvSpPr>
        <p:spPr bwMode="auto">
          <a:xfrm>
            <a:off x="4251328" y="3789363"/>
            <a:ext cx="241802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ปวดท้องรุนแรง</a:t>
            </a:r>
          </a:p>
        </p:txBody>
      </p:sp>
      <p:sp>
        <p:nvSpPr>
          <p:cNvPr id="39948" name="Text Box 11"/>
          <p:cNvSpPr txBox="1">
            <a:spLocks noChangeArrowheads="1"/>
          </p:cNvSpPr>
          <p:nvPr/>
        </p:nvSpPr>
        <p:spPr bwMode="auto">
          <a:xfrm>
            <a:off x="6669352" y="4292600"/>
            <a:ext cx="296320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ชัก  ช็อค  หมดสติ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4532C2-A91B-4C79-BCEF-050AD1899561}" type="slidenum">
              <a:rPr lang="en-US" smtClean="0"/>
              <a:pPr/>
              <a:t>82</a:t>
            </a:fld>
            <a:endParaRPr lang="th-TH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1754190" y="609600"/>
            <a:ext cx="6318515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000" b="1" smtClean="0">
                <a:solidFill>
                  <a:srgbClr val="CC0066"/>
                </a:solidFill>
              </a:rPr>
              <a:t>ผลกระทบต่อสุขภาพ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2205038"/>
            <a:ext cx="8750300" cy="36576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th-TH" sz="6000" smtClean="0">
                <a:cs typeface="Browallia New" pitchFamily="34" charset="-34"/>
              </a:rPr>
              <a:t>	ถ้ารับประทาน   </a:t>
            </a:r>
            <a:r>
              <a:rPr lang="th-TH" sz="6000" b="1" u="sng" smtClean="0">
                <a:cs typeface="Browallia New" pitchFamily="34" charset="-34"/>
              </a:rPr>
              <a:t>30 </a:t>
            </a:r>
            <a:r>
              <a:rPr lang="en-US" sz="6000" b="1" u="sng" smtClean="0">
                <a:cs typeface="Browallia New" pitchFamily="34" charset="-34"/>
              </a:rPr>
              <a:t>–</a:t>
            </a:r>
            <a:r>
              <a:rPr lang="th-TH" sz="6000" b="1" u="sng" smtClean="0">
                <a:cs typeface="Browallia New" pitchFamily="34" charset="-34"/>
              </a:rPr>
              <a:t> 60 มิลลิลิตร</a:t>
            </a:r>
            <a:r>
              <a:rPr lang="th-TH" sz="6000" smtClean="0">
                <a:cs typeface="Browallia New" pitchFamily="34" charset="-34"/>
              </a:rPr>
              <a:t>  จะทำให้เกิดอาการปวดท้องรุนแรง   อาเจียน  ท้องเดิน    หมดสติ และเสียชีวิต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4197D1-76E8-4745-AA2E-81FE5D210308}" type="slidenum">
              <a:rPr lang="en-US" smtClean="0"/>
              <a:pPr/>
              <a:t>83</a:t>
            </a:fld>
            <a:endParaRPr lang="th-TH" smtClean="0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4989" y="630243"/>
            <a:ext cx="7757980" cy="9731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น้ำมันทอดซ้ำ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1930" y="1592263"/>
            <a:ext cx="8899922" cy="4392612"/>
          </a:xfrm>
        </p:spPr>
        <p:txBody>
          <a:bodyPr/>
          <a:lstStyle/>
          <a:p>
            <a:pPr marL="0" indent="1074738" algn="thaiDist" eaLnBrk="1" hangingPunct="1">
              <a:buFontTx/>
              <a:buNone/>
            </a:pPr>
            <a:r>
              <a:rPr lang="th-TH" b="1" smtClean="0"/>
              <a:t>  น้ำมันที่ผ่านการทอดซ้ำหลายๆ ครั้งจะมีคุณภาพเสื่อมลง ทั้งสี กลิ่น รสชาติ มีความหนืดมากขึ้น และเกิด </a:t>
            </a:r>
            <a:r>
              <a:rPr lang="en-US" b="1" smtClean="0"/>
              <a:t>“</a:t>
            </a:r>
            <a:r>
              <a:rPr lang="th-TH" b="1" smtClean="0"/>
              <a:t>สารประกอบโพลาร์</a:t>
            </a:r>
            <a:r>
              <a:rPr lang="en-US" b="1" smtClean="0"/>
              <a:t>”ขึ้น </a:t>
            </a:r>
            <a:r>
              <a:rPr lang="th-TH" b="1" smtClean="0"/>
              <a:t> ซึ่งสามารถสะสมในร่างกายและส่งผลกระทบต่อการทำงานของเซลล์ได้  จากข้อมูลการศึกษาในสัตว์ทดลองพบว่าสารบางชนิดที่เกิดจากการเสื่อมสลายของน้ำมันจากการทอดอาหาร   เป็นสารก่อกลายพันธุ์ที่ทำให้เกิดมะเร็งผิวหนังในสัตว์ทดลอง รวมทั้งมีสารจากน้ำมันทอดซ้ำซึ่งสามารถก่อให้เกิดการกลายพันธุ์ในเชื้อแบคทีเรีย โดยสารดังกล่าวเป็นสารที่ก่อให้เกิดเนื้องอกในตับ ปอด และก่อให้เกิดมะเร็งในเม็ดเลือดขาวในหนูทดลอง</a:t>
            </a: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206375" y="5780091"/>
            <a:ext cx="9582679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zh-TW" sz="2400" b="1">
                <a:cs typeface="Angsana New" pitchFamily="18" charset="-34"/>
              </a:rPr>
              <a:t>กระทรวงสาธารณสุขมีประกาศ ฉบับที่ </a:t>
            </a:r>
            <a:r>
              <a:rPr lang="en-US" altLang="zh-TW" sz="2400" b="1">
                <a:ea typeface="PMingLiU" pitchFamily="18" charset="-120"/>
                <a:cs typeface="Angsana New" pitchFamily="18" charset="-34"/>
              </a:rPr>
              <a:t>283</a:t>
            </a:r>
            <a:r>
              <a:rPr lang="th-TH" altLang="zh-TW" sz="2400" b="1">
                <a:cs typeface="Angsana New" pitchFamily="18" charset="-34"/>
              </a:rPr>
              <a:t> พ.ศ. </a:t>
            </a:r>
            <a:r>
              <a:rPr lang="en-US" altLang="zh-TW" sz="2400" b="1">
                <a:ea typeface="PMingLiU" pitchFamily="18" charset="-120"/>
              </a:rPr>
              <a:t>2547</a:t>
            </a:r>
            <a:r>
              <a:rPr lang="th-TH" altLang="zh-TW" sz="2400" b="1">
                <a:cs typeface="Angsana New" pitchFamily="18" charset="-34"/>
              </a:rPr>
              <a:t> กำหนดให้น้ำมันที่ใช้ทอดหรือประกอบอาหารเพื่อจำหน่าย มีสารโพลาร์ได้ไม่เกินร้อยละ </a:t>
            </a:r>
            <a:r>
              <a:rPr lang="en-US" altLang="zh-TW" sz="2400" b="1">
                <a:ea typeface="PMingLiU" pitchFamily="18" charset="-120"/>
              </a:rPr>
              <a:t>25%</a:t>
            </a:r>
            <a:r>
              <a:rPr lang="th-TH" altLang="zh-TW" sz="2400" b="1">
                <a:cs typeface="Angsana New" pitchFamily="18" charset="-34"/>
              </a:rPr>
              <a:t> ของน้ำหนัก  </a:t>
            </a:r>
            <a:r>
              <a:rPr lang="th-TH" sz="2400" b="1">
                <a:cs typeface="Angsana New" pitchFamily="18" charset="-34"/>
              </a:rPr>
              <a:t>บทลงโทษสำหรับผู้จำหน่าย ปรับไม่เกิน </a:t>
            </a:r>
            <a:r>
              <a:rPr lang="en-US" sz="2400" b="1">
                <a:cs typeface="Angsana New" pitchFamily="18" charset="-34"/>
              </a:rPr>
              <a:t>50,000.-</a:t>
            </a:r>
            <a:endParaRPr lang="th-TH" sz="2400" b="1"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5B1CC8-900D-4C00-A4FF-495346B1B858}" type="slidenum">
              <a:rPr lang="en-US" smtClean="0"/>
              <a:pPr/>
              <a:t>84</a:t>
            </a:fld>
            <a:endParaRPr lang="th-TH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799704" y="508001"/>
            <a:ext cx="8875844" cy="828675"/>
          </a:xfrm>
        </p:spPr>
        <p:txBody>
          <a:bodyPr/>
          <a:lstStyle/>
          <a:p>
            <a:pPr eaLnBrk="1" hangingPunct="1"/>
            <a:r>
              <a:rPr lang="th-TH" b="1" smtClean="0">
                <a:cs typeface="Angsana New" pitchFamily="18" charset="-34"/>
              </a:rPr>
              <a:t>คำแนะนำการใช้น้ำมันทอดอาหาร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220" y="1606552"/>
            <a:ext cx="8674629" cy="4824413"/>
          </a:xfrm>
        </p:spPr>
        <p:txBody>
          <a:bodyPr>
            <a:normAutofit/>
          </a:bodyPr>
          <a:lstStyle/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sz="3200" b="1" dirty="0" smtClean="0">
                <a:cs typeface="Angsana New" pitchFamily="18" charset="-34"/>
              </a:rPr>
              <a:t>1</a:t>
            </a:r>
            <a:r>
              <a:rPr lang="th-TH" sz="3200" b="1" dirty="0" smtClean="0">
                <a:cs typeface="Angsana New" pitchFamily="18" charset="-34"/>
              </a:rPr>
              <a:t>.    การทอดอาหารที่ใช้ความร้อนสูงๆ ควรใช้น้ำมันที่มีความคงตัวสูง เกิดควันช้า ได้แก่ น้ำมันปาล์ม</a:t>
            </a:r>
            <a:r>
              <a:rPr lang="th-TH" sz="3200" b="1" dirty="0" err="1" smtClean="0">
                <a:cs typeface="Angsana New" pitchFamily="18" charset="-34"/>
              </a:rPr>
              <a:t>โอเล</a:t>
            </a:r>
            <a:r>
              <a:rPr lang="th-TH" sz="3200" b="1" dirty="0" smtClean="0">
                <a:cs typeface="Angsana New" pitchFamily="18" charset="-34"/>
              </a:rPr>
              <a:t>อิน (จากเนื้อปาล์ม) การทอดที่ใช้ความร้อนไม่สูงมากหรือการผัด สามารถใช้น้ำมันอื่นๆ เช่น น้ำมันถั่วเหลือง น้ำมันข้าวโพด น้ำมันดอกคำฝอย น้ำมันดอกทานตะวัน ฯลฯ</a:t>
            </a:r>
          </a:p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2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.    ควรซับน้ำส่วนเกินบริเวณผิวหน้าอาหารดิบเพื่อลดการแตกตัวของน้ำมัน ทำให้ชะลอการเสื่อมสลายของน้ำมันทอดอาหาร</a:t>
            </a:r>
          </a:p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sz="3200" b="1" dirty="0" smtClean="0">
                <a:cs typeface="Angsana New" pitchFamily="18" charset="-34"/>
              </a:rPr>
              <a:t>3</a:t>
            </a:r>
            <a:r>
              <a:rPr lang="th-TH" sz="3200" b="1" dirty="0" smtClean="0">
                <a:cs typeface="Angsana New" pitchFamily="18" charset="-34"/>
              </a:rPr>
              <a:t>.    ควรล้างทำความสะอาดกระทะ หรือเครื่องมือทอดอาหารทุกวันเนื่องจากน้ำมันเก่าที่ติดค้างอยู่จะไปเร่งการเสื่อมสภาพของน้ำมันใหม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88432E-E836-4931-91C6-98EC9EE4F61F}" type="slidenum">
              <a:rPr lang="en-US" smtClean="0"/>
              <a:pPr/>
              <a:t>85</a:t>
            </a:fld>
            <a:endParaRPr lang="th-TH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3219" y="357188"/>
            <a:ext cx="7923081" cy="1143000"/>
          </a:xfrm>
        </p:spPr>
        <p:txBody>
          <a:bodyPr/>
          <a:lstStyle/>
          <a:p>
            <a:pPr eaLnBrk="1" hangingPunct="1"/>
            <a:r>
              <a:rPr lang="th-TH" sz="4800" b="1" smtClean="0">
                <a:cs typeface="Angsana New" pitchFamily="18" charset="-34"/>
              </a:rPr>
              <a:t>คำแนะนำการใช้น้ำมันทอดอาหาร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827220" y="1655763"/>
            <a:ext cx="8674629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3200" b="1" dirty="0">
                <a:cs typeface="Angsana New" pitchFamily="18" charset="-34"/>
              </a:rPr>
              <a:t>4</a:t>
            </a:r>
            <a:r>
              <a:rPr lang="th-TH" sz="3200" b="1" dirty="0">
                <a:cs typeface="Angsana New" pitchFamily="18" charset="-34"/>
              </a:rPr>
              <a:t>.    ควรเปลี่ยนน้ำมันใหม่ และไม่ควรเติมน้ำมันใหม่ลงไปผสมน้ำมันเก่าหากน้ำมันเก่าที่มีลักษณะอย่างใดอย่างหนึ่ง เช่น สีดำ ขุ่น เหนียวข้น เหม็นหืน เกิดฟอง ควัน หรือเหม็นไหม้ไอน้ำมัน</a:t>
            </a:r>
          </a:p>
          <a:p>
            <a:pPr marL="273050" indent="-273050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5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.    ควรทอดอาหารครั้งละไม่มากเกินไป ไม่ควรใช้ไฟแรงเกินไปและควรรักษาระดับอุณหภูมิให้คงที่ หากทอดอาหารประเภทเนื้อสัตว์ที่มีส่วนผสมของเกลือหรือเครื่องปรุงรสปริมาณมาก ควรเปลี่ยนน้ำมันให้บ่อยขึ้น และหมั่นกรองกากอาหารทิ้งระหว่างและหลังการทอดอาหารโดยเฉพาะอาหารทอดที่มีการชุบแป้งปริมาณมาก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9B5894-697A-417A-B51F-E6FC8367AEC4}" type="slidenum">
              <a:rPr lang="en-US" smtClean="0"/>
              <a:pPr/>
              <a:t>86</a:t>
            </a:fld>
            <a:endParaRPr lang="th-TH" smtClean="0"/>
          </a:p>
        </p:txBody>
      </p:sp>
      <p:sp>
        <p:nvSpPr>
          <p:cNvPr id="45059" name="ตัวยึดเนื้อหา 2"/>
          <p:cNvSpPr>
            <a:spLocks noGrp="1"/>
          </p:cNvSpPr>
          <p:nvPr>
            <p:ph idx="1"/>
          </p:nvPr>
        </p:nvSpPr>
        <p:spPr>
          <a:xfrm>
            <a:off x="2476500" y="1928818"/>
            <a:ext cx="7119938" cy="2428875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th-TH" sz="4000" smtClean="0"/>
              <a:t>     </a:t>
            </a:r>
            <a:r>
              <a:rPr lang="th-TH" sz="4000" b="1" i="1" u="sng" smtClean="0"/>
              <a:t>สารพิษตกค้าง </a:t>
            </a:r>
            <a:r>
              <a:rPr lang="th-TH" sz="4000" smtClean="0"/>
              <a:t>หมายถึง  วัตถุอันตรายทางการเกษตร หรือ สิ่งปลอมปนในวัตถุอันตรายทางการเกษตรที่มีความเป็นพิษ ซึ่ง ปนเปื้อน หรือตกค้างในอาหาร</a:t>
            </a: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90" y="500063"/>
            <a:ext cx="8745141" cy="1143000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r>
              <a:rPr lang="th-TH" sz="8000" b="1" smtClean="0">
                <a:solidFill>
                  <a:schemeClr val="accent2"/>
                </a:solidFill>
                <a:cs typeface="Angsana New" pitchFamily="18" charset="-34"/>
              </a:rPr>
              <a:t>ยาฆ่าแมลง/สารพิษตกค้าง</a:t>
            </a:r>
          </a:p>
        </p:txBody>
      </p:sp>
      <p:pic>
        <p:nvPicPr>
          <p:cNvPr id="45061" name="Picture 2" descr="http://tbn1.google.com/images?q=tbn:3_39ORaxoKmV3M:http://www.rujirashop.com/shop/r/rshop/img-lib/spd_2007052284513_b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2175" y="2286000"/>
            <a:ext cx="2565929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2173" y="5143501"/>
            <a:ext cx="704254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3600" b="1" u="sng" dirty="0">
                <a:solidFill>
                  <a:schemeClr val="accent6"/>
                </a:solidFill>
              </a:rPr>
              <a:t>มีจุดประสงค์ในการใช้เพื่อ  ป้องกัน  ทำลาย  ขับไล่ หรือควบคุมศัตรูพืช หรือสัตว์ ที่ไม่พึงประสงค์</a:t>
            </a:r>
          </a:p>
        </p:txBody>
      </p:sp>
      <p:pic>
        <p:nvPicPr>
          <p:cNvPr id="45063" name="Picture 6" descr="ขายเคมีเกษตร (ยากำจัดวัชพืช, ยากำจัดแมลง, ยาป้องกันโรคพืช, สารเพิ่มประสิทธิภาพ)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352113" y="4500568"/>
            <a:ext cx="2321719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F02CE2-B83A-4540-A557-579DBE3ECD8E}" type="slidenum">
              <a:rPr lang="en-US" smtClean="0"/>
              <a:pPr/>
              <a:t>87</a:t>
            </a:fld>
            <a:endParaRPr lang="th-TH" smtClean="0"/>
          </a:p>
        </p:txBody>
      </p:sp>
      <p:sp>
        <p:nvSpPr>
          <p:cNvPr id="4608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32172" y="1357318"/>
            <a:ext cx="7971234" cy="1876425"/>
          </a:xfrm>
        </p:spPr>
        <p:txBody>
          <a:bodyPr>
            <a:normAutofit fontScale="92500" lnSpcReduction="10000"/>
          </a:bodyPr>
          <a:lstStyle/>
          <a:p>
            <a:r>
              <a:rPr lang="th-TH" sz="4000" smtClean="0"/>
              <a:t>ผัก และ ผลไม้</a:t>
            </a:r>
          </a:p>
          <a:p>
            <a:r>
              <a:rPr lang="th-TH" sz="4000" smtClean="0"/>
              <a:t>ธัญพืช ต่างๆ</a:t>
            </a:r>
          </a:p>
          <a:p>
            <a:r>
              <a:rPr lang="th-TH" sz="4000" smtClean="0"/>
              <a:t>อาหารตากแห้งบางชนิด เช่น ปลาทูเค็ม   เนื้อแห้ง</a:t>
            </a:r>
          </a:p>
          <a:p>
            <a:endParaRPr lang="th-TH" sz="4000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232175" y="214313"/>
            <a:ext cx="9364265" cy="1143000"/>
          </a:xfrm>
          <a:solidFill>
            <a:srgbClr val="FFCCFF"/>
          </a:solidFill>
        </p:spPr>
        <p:txBody>
          <a:bodyPr/>
          <a:lstStyle/>
          <a:p>
            <a:r>
              <a:rPr lang="th-TH" sz="4800" b="1" smtClean="0">
                <a:solidFill>
                  <a:schemeClr val="accent2"/>
                </a:solidFill>
                <a:cs typeface="Angsana New" pitchFamily="18" charset="-34"/>
              </a:rPr>
              <a:t>อาหารที่มักตรวจพบยาฆ่าแมลง/สารพิษตกค้าง</a:t>
            </a:r>
          </a:p>
        </p:txBody>
      </p:sp>
      <p:pic>
        <p:nvPicPr>
          <p:cNvPr id="46085" name="Picture 4" descr="http://tbn2.google.com/images?q=tbn:pvRqCR6FfeCumM:http://4.bp.blogspot.com/_ZFKcHqW-dFI/Se92IJL2mxI/AAAAAAAAABc/EMo7czv3WXk/s320/2283060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3906" y="3929063"/>
            <a:ext cx="282733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4" descr="http://tbn3.google.com/images?q=tbn:YChbqxhCCjUo9M:http://www.talaythai.com/image/koh-chang046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01706" y="5000630"/>
            <a:ext cx="2708671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0" descr="http://tbn0.google.com/images?q=tbn:NFBsQ4J4AXvaEM:http://women.sanook.com/story_picture/b/48081_002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506894" y="5195888"/>
            <a:ext cx="198464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2" descr="http://tbn2.google.com/images?q=tbn:ofwyEg5c-sVmdM:http://www.oknation.net/blog/home/blog_data/689/22689/images/brain002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965156" y="3571875"/>
            <a:ext cx="2553891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6" descr="http://tbn2.google.com/images?q=tbn:0FAu5C5U0scDJM:http://www.2how.com/board/picture/0707/18tyo574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881687" y="1571625"/>
            <a:ext cx="2244329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2C1100-3FBC-402E-9F4E-840CD9CE02A3}" type="slidenum">
              <a:rPr lang="en-US" smtClean="0"/>
              <a:pPr/>
              <a:t>88</a:t>
            </a:fld>
            <a:endParaRPr lang="th-TH" smtClean="0"/>
          </a:p>
        </p:txBody>
      </p:sp>
      <p:sp>
        <p:nvSpPr>
          <p:cNvPr id="47107" name="ตัวยึดเนื้อหา 2"/>
          <p:cNvSpPr>
            <a:spLocks noGrp="1"/>
          </p:cNvSpPr>
          <p:nvPr>
            <p:ph idx="1"/>
          </p:nvPr>
        </p:nvSpPr>
        <p:spPr>
          <a:xfrm>
            <a:off x="3173016" y="1571625"/>
            <a:ext cx="6423421" cy="4643438"/>
          </a:xfrm>
        </p:spPr>
        <p:txBody>
          <a:bodyPr>
            <a:normAutofit fontScale="92500" lnSpcReduction="10000"/>
          </a:bodyPr>
          <a:lstStyle/>
          <a:p>
            <a:r>
              <a:rPr lang="th-TH" sz="3600" smtClean="0"/>
              <a:t>เกิดพิษสะสม เป็นปัญหาเรื้อรัง</a:t>
            </a:r>
          </a:p>
          <a:p>
            <a:r>
              <a:rPr lang="th-TH" sz="3600" smtClean="0"/>
              <a:t>เป็นอันตรายต่อระบบสมองและประสาท เช่น ความจำเสื่อม  สมาธิสั้น เป็นต้น</a:t>
            </a:r>
          </a:p>
          <a:p>
            <a:r>
              <a:rPr lang="th-TH" sz="3600" smtClean="0"/>
              <a:t>เป็นพิษต่อตับ และ ไต</a:t>
            </a:r>
          </a:p>
          <a:p>
            <a:r>
              <a:rPr lang="th-TH" sz="3600" smtClean="0"/>
              <a:t>รบกวนระบบภูมิคุ้มกันของร่างกาย</a:t>
            </a:r>
          </a:p>
          <a:p>
            <a:r>
              <a:rPr lang="th-TH" sz="3600" smtClean="0"/>
              <a:t>กระทบต่อต่อมไร้ท่อ (ฮอร์โมน)</a:t>
            </a:r>
          </a:p>
          <a:p>
            <a:r>
              <a:rPr lang="th-TH" sz="3600" smtClean="0"/>
              <a:t>เป็นสารก่อมะเร็ง และสารก่อกลายพันธุ์</a:t>
            </a:r>
          </a:p>
          <a:p>
            <a:r>
              <a:rPr lang="th-TH" sz="3600" smtClean="0"/>
              <a:t>ทำให้ทารกในครรภ์พิการ</a:t>
            </a:r>
          </a:p>
        </p:txBody>
      </p:sp>
      <p:pic>
        <p:nvPicPr>
          <p:cNvPr id="47108" name="Picture 2" descr="http://www.oknation.net/blog/home/blog_data/689/22689/images/MainBain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4784" y="1571630"/>
            <a:ext cx="3250406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>
          <a:xfrm>
            <a:off x="1393031" y="214313"/>
            <a:ext cx="7119938" cy="1143000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cxnSp>
        <p:nvCxnSpPr>
          <p:cNvPr id="47110" name="ลูกศรเชื่อมต่อแบบตรง 6"/>
          <p:cNvCxnSpPr>
            <a:cxnSpLocks noChangeShapeType="1"/>
          </p:cNvCxnSpPr>
          <p:nvPr/>
        </p:nvCxnSpPr>
        <p:spPr bwMode="auto">
          <a:xfrm rot="5400000" flipH="1" flipV="1">
            <a:off x="1120249" y="3112429"/>
            <a:ext cx="428625" cy="34739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7111" name="TextBox 8"/>
          <p:cNvSpPr txBox="1">
            <a:spLocks noChangeArrowheads="1"/>
          </p:cNvSpPr>
          <p:nvPr/>
        </p:nvSpPr>
        <p:spPr bwMode="auto">
          <a:xfrm>
            <a:off x="232172" y="3429001"/>
            <a:ext cx="1779984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b="1"/>
              <a:t>ต่อมใต้สมอง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DB7C6E-DD1A-4750-965D-B09BB0BA9EAE}" type="slidenum">
              <a:rPr lang="en-US" smtClean="0"/>
              <a:pPr/>
              <a:t>89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79988" y="609600"/>
            <a:ext cx="6268640" cy="1143000"/>
          </a:xfrm>
          <a:solidFill>
            <a:srgbClr val="FFCCFF"/>
          </a:solidFill>
        </p:spPr>
        <p:txBody>
          <a:bodyPr/>
          <a:lstStyle/>
          <a:p>
            <a:pPr>
              <a:defRPr/>
            </a:pPr>
            <a:r>
              <a:rPr lang="th-TH" b="1" dirty="0" smtClean="0">
                <a:solidFill>
                  <a:schemeClr val="accent6"/>
                </a:solidFill>
              </a:rPr>
              <a:t>ระบบต่อมไร้ท่อในร่างกาย</a:t>
            </a:r>
            <a:endParaRPr lang="th-TH" b="1" dirty="0">
              <a:solidFill>
                <a:schemeClr val="accent6"/>
              </a:solidFill>
            </a:endParaRPr>
          </a:p>
        </p:txBody>
      </p:sp>
      <p:sp>
        <p:nvSpPr>
          <p:cNvPr id="48132" name="ตัวยึดเนื้อหา 2"/>
          <p:cNvSpPr>
            <a:spLocks noGrp="1"/>
          </p:cNvSpPr>
          <p:nvPr>
            <p:ph idx="1"/>
          </p:nvPr>
        </p:nvSpPr>
        <p:spPr>
          <a:xfrm>
            <a:off x="6732988" y="1928818"/>
            <a:ext cx="3173015" cy="4643437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th-TH" smtClean="0"/>
              <a:t>ต่อมใต้สมอง 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ต่อมใต้สมอง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ต่อมเพศ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ต่อมไทรอยด์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ต่อมพาราไทรอยด์</a:t>
            </a:r>
            <a:r>
              <a:rPr lang="en-US" smtClean="0"/>
              <a:t>*</a:t>
            </a:r>
            <a:endParaRPr lang="th-TH" smtClean="0"/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ต่อมไธมัส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ต่อมหมวกไต</a:t>
            </a:r>
            <a:r>
              <a:rPr lang="en-US" smtClean="0"/>
              <a:t>*</a:t>
            </a:r>
          </a:p>
          <a:p>
            <a:pPr marL="514350" indent="-514350">
              <a:buFontTx/>
              <a:buAutoNum type="arabicPeriod"/>
            </a:pPr>
            <a:r>
              <a:rPr lang="th-TH" smtClean="0"/>
              <a:t>ต่อมตับอ่อน</a:t>
            </a:r>
            <a:r>
              <a:rPr lang="en-US" smtClean="0"/>
              <a:t>*</a:t>
            </a:r>
          </a:p>
          <a:p>
            <a:pPr marL="514350" indent="-514350">
              <a:buFontTx/>
              <a:buNone/>
            </a:pPr>
            <a:endParaRPr lang="th-TH" smtClean="0"/>
          </a:p>
        </p:txBody>
      </p:sp>
      <p:pic>
        <p:nvPicPr>
          <p:cNvPr id="48133" name="Picture 2" descr="http://blog.spu.ac.th/home/blog_data/664/664/images/z1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6375" y="1928813"/>
            <a:ext cx="63976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106981-66C8-493D-8EB8-7B8CE034B173}" type="slidenum">
              <a:rPr lang="en-US" smtClean="0"/>
              <a:pPr/>
              <a:t>90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rgbClr val="FFCCFF"/>
          </a:solidFill>
        </p:spPr>
        <p:txBody>
          <a:bodyPr/>
          <a:lstStyle/>
          <a:p>
            <a:pPr>
              <a:defRPr/>
            </a:pPr>
            <a:r>
              <a:rPr lang="th-TH" sz="6600" dirty="0" smtClean="0">
                <a:solidFill>
                  <a:schemeClr val="accent1">
                    <a:lumMod val="75000"/>
                  </a:schemeClr>
                </a:solidFill>
              </a:rPr>
              <a:t>ในสารพิษตกค้าง  พบว่า...</a:t>
            </a:r>
            <a:endParaRPr lang="th-TH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9128" y="2286005"/>
            <a:ext cx="8512969" cy="42148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เป็นสารพิษในกลุ่มฟอสเฟต และ</a:t>
            </a:r>
            <a:r>
              <a:rPr lang="th-TH" sz="4800" dirty="0" err="1" smtClean="0">
                <a:solidFill>
                  <a:schemeClr val="accent1">
                    <a:lumMod val="75000"/>
                  </a:schemeClr>
                </a:solidFill>
              </a:rPr>
              <a:t>คาร์</a:t>
            </a: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บาเมท</a:t>
            </a:r>
          </a:p>
          <a:p>
            <a:pPr>
              <a:defRPr/>
            </a:pP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สารพิษตกค้างส่วนใหญ่มีผลกระทบต่อระบบประสาท</a:t>
            </a:r>
          </a:p>
          <a:p>
            <a:pPr>
              <a:defRPr/>
            </a:pP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ถ้าได้รับพิษ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ชนิด รวมกันขึ้นไป จะยิ่งทำให้เกิดพิษสะสมสูง/เสริมฤทธิ์กัน(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1,000 </a:t>
            </a:r>
            <a:r>
              <a:rPr lang="th-TH" sz="4800" dirty="0" smtClean="0">
                <a:solidFill>
                  <a:schemeClr val="accent1">
                    <a:lumMod val="75000"/>
                  </a:schemeClr>
                </a:solidFill>
              </a:rPr>
              <a:t>เท่า)</a:t>
            </a:r>
            <a:endParaRPr lang="th-TH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4C0A94-80DD-4A6A-8BB6-797A31B2C49D}" type="slidenum">
              <a:rPr lang="en-US" smtClean="0"/>
              <a:pPr/>
              <a:t>91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73906" y="357188"/>
            <a:ext cx="8420100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/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sp>
        <p:nvSpPr>
          <p:cNvPr id="50180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46923" y="1714505"/>
            <a:ext cx="5726906" cy="2500313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th-TH" smtClean="0"/>
              <a:t>ใช้โซเดียมไบคาร์บอเนต (ผงฟู) 1 ช้อนโต๊ะ ผสมน้ำอุ่น 1 กะละมัง (20 ลิตร) แช่นาน 15 นาทีจะช่วยลดปริมาณสารพิษลงได้ 90 – 92%</a:t>
            </a:r>
          </a:p>
          <a:p>
            <a:pPr marL="514350" indent="-514350">
              <a:buFontTx/>
              <a:buAutoNum type="arabicPeriod"/>
            </a:pPr>
            <a:endParaRPr lang="th-TH" smtClean="0"/>
          </a:p>
        </p:txBody>
      </p:sp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541738" y="5143500"/>
            <a:ext cx="874514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/>
              <a:t>2. ใช้น้ำส้มสายชู (5%) ประมาณ 1 ช้อนโต๊ะ ผสมน้ำ 1 กะละมัง แช่นาน 30 -45 นาที แล้วล้างออกด้วยน้ำสะอาด ปริมาณสารพิษที่ลดลงด้วยวิธีนี้คือ 60 – 84%</a:t>
            </a:r>
          </a:p>
        </p:txBody>
      </p:sp>
      <p:pic>
        <p:nvPicPr>
          <p:cNvPr id="50182" name="Picture 4" descr="http://tbn0.google.com/images?q=tbn:60qorNdhSiffoM:http://www.win-winmall.com/productimages/cct00031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38253" y="3143250"/>
            <a:ext cx="270867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8" descr="http://tbn1.google.com/images?q=tbn:JUkVeeXJt1ljoM:http://www.bloggang.com/data/gang-meao/picture/115091749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089550" y="1643068"/>
            <a:ext cx="185221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10" descr="http://tbn3.google.com/images?q=tbn:UTdPzy63x5T22M:http://www.kr.ac.th/tech/det48m2/f038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8357" y="1643063"/>
            <a:ext cx="163552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771B60-B62E-4B80-8E71-8EF3BF4F780E}" type="slidenum">
              <a:rPr lang="en-US" smtClean="0"/>
              <a:pPr/>
              <a:t>92</a:t>
            </a:fld>
            <a:endParaRPr lang="th-TH" smtClean="0"/>
          </a:p>
        </p:txBody>
      </p:sp>
      <p:pic>
        <p:nvPicPr>
          <p:cNvPr id="51203" name="Picture 2" descr="http://share.psu.ac.th/file/apinya.r/wash+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60860" y="1571625"/>
            <a:ext cx="4299479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2175" y="4786318"/>
            <a:ext cx="936426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000" dirty="0">
                <a:solidFill>
                  <a:schemeClr val="accent2">
                    <a:lumMod val="50000"/>
                  </a:schemeClr>
                </a:solidFill>
              </a:rPr>
              <a:t>3. ล้างผักโดยให้น้ำไหลผ่าน ใช้มือช่วยคลี่ใบผัก นาน 2 นาที วิธีนี้ลดปริมาณสารพิษลงได้  50 - 63%</a:t>
            </a:r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386954" y="214313"/>
            <a:ext cx="9132094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 (ต่อ)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pic>
        <p:nvPicPr>
          <p:cNvPr id="51206" name="Picture 2" descr="http://tbn2.google.com/images?q=tbn:U9taKiEfYTtI1M:http://share.psu.ac.th/file/apinya.r/wash%2B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59079" y="1571625"/>
            <a:ext cx="3018234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D8F8B9-B17B-4BCE-AF2A-9295FB4433F5}" type="slidenum">
              <a:rPr lang="en-US" smtClean="0"/>
              <a:pPr/>
              <a:t>93</a:t>
            </a:fld>
            <a:endParaRPr lang="th-TH" smtClean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928688" y="4214818"/>
            <a:ext cx="8420100" cy="178593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th-TH" sz="4400" dirty="0" smtClean="0">
                <a:solidFill>
                  <a:schemeClr val="accent2">
                    <a:lumMod val="50000"/>
                  </a:schemeClr>
                </a:solidFill>
              </a:rPr>
              <a:t>4. ต้มหรือลวกผักด้วยน้ำร้อน ปริมาณสารพิษที่ลดลงคือ 48 – 50%</a:t>
            </a:r>
            <a:endParaRPr lang="th-TH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309563" y="357188"/>
            <a:ext cx="9364266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 (ต่อ)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pic>
        <p:nvPicPr>
          <p:cNvPr id="52229" name="Picture 2" descr="http://tbn1.google.com/images?q=tbn:1vNVPDwWnwsh0M:http://www.bloggang.com/data/monnira/picture/113427949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82582" y="1857380"/>
            <a:ext cx="3126581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4" descr="http://tbn3.google.com/images?q=tbn:NkTzPz5p11EtQM:http://img299.imageshack.us/img299/4544/04qn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55594" y="1928813"/>
            <a:ext cx="2675996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6" descr="http://tbn2.google.com/images?q=tbn:bh2-CI6fzLSTPM:http://topicstock.pantip.com/food/topicstock/2008/01/D6198490/D6198490-155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64346" y="1928813"/>
            <a:ext cx="2896129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DFFE40-D7EF-4CE5-A3C1-20968474B3E5}" type="slidenum">
              <a:rPr lang="en-US" smtClean="0"/>
              <a:pPr/>
              <a:t>94</a:t>
            </a:fld>
            <a:endParaRPr lang="th-TH" smtClean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29907" y="476250"/>
            <a:ext cx="7914481" cy="960438"/>
          </a:xfrm>
        </p:spPr>
        <p:txBody>
          <a:bodyPr anchor="b"/>
          <a:lstStyle/>
          <a:p>
            <a:pPr eaLnBrk="1" hangingPunct="1">
              <a:defRPr/>
            </a:pPr>
            <a:r>
              <a:rPr lang="th-TH" sz="5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แอฟลาทอกซิน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41233" y="1603375"/>
            <a:ext cx="8760619" cy="4770438"/>
          </a:xfrm>
        </p:spPr>
        <p:txBody>
          <a:bodyPr/>
          <a:lstStyle/>
          <a:p>
            <a:pPr eaLnBrk="1" hangingPunct="1"/>
            <a:r>
              <a:rPr lang="th-TH" sz="3600" smtClean="0"/>
              <a:t>เป็นสารพิษซึ่งเกิดจากเชื้อจุลินทรีย์  เชื้อรากลุ่ม </a:t>
            </a:r>
            <a:r>
              <a:rPr lang="en-US" sz="3600" smtClean="0"/>
              <a:t>Aspergillus flavus,  A. parasiticus </a:t>
            </a:r>
            <a:r>
              <a:rPr lang="th-TH" sz="3600" smtClean="0"/>
              <a:t>และ </a:t>
            </a:r>
            <a:r>
              <a:rPr lang="en-US" sz="3600" smtClean="0"/>
              <a:t>A.monius </a:t>
            </a:r>
            <a:r>
              <a:rPr lang="th-TH" sz="3600" smtClean="0"/>
              <a:t>ซึ่งเชื้อราเหล่านี้ชอบเจริญเติบโตอยู่บนเมล็ดถั่วลิสง พริกแห้ง หอม กระเทียมและข้าวโพดเป็นสำคัญ  </a:t>
            </a:r>
          </a:p>
          <a:p>
            <a:pPr eaLnBrk="1" hangingPunct="1"/>
            <a:r>
              <a:rPr lang="th-TH" sz="3600" smtClean="0">
                <a:solidFill>
                  <a:srgbClr val="3C6565"/>
                </a:solidFill>
              </a:rPr>
              <a:t>ตามประกาศกระทรวงสาธารณสุขฉบับที่ </a:t>
            </a:r>
            <a:r>
              <a:rPr lang="en-US" sz="3600" smtClean="0">
                <a:solidFill>
                  <a:srgbClr val="3C6565"/>
                </a:solidFill>
              </a:rPr>
              <a:t>98 </a:t>
            </a:r>
            <a:r>
              <a:rPr lang="th-TH" sz="3600" smtClean="0">
                <a:solidFill>
                  <a:srgbClr val="3C6565"/>
                </a:solidFill>
              </a:rPr>
              <a:t>(พ.ศ. </a:t>
            </a:r>
            <a:r>
              <a:rPr lang="en-US" sz="3600" smtClean="0">
                <a:solidFill>
                  <a:srgbClr val="3C6565"/>
                </a:solidFill>
              </a:rPr>
              <a:t>2529) </a:t>
            </a:r>
            <a:r>
              <a:rPr lang="th-TH" sz="3600" smtClean="0">
                <a:solidFill>
                  <a:srgbClr val="3C6565"/>
                </a:solidFill>
              </a:rPr>
              <a:t>ได้กำหนดไว้ว่า ต้องมีแอฟลาทอกซินอยู่ในอาหารไม่เกิน </a:t>
            </a:r>
            <a:r>
              <a:rPr lang="en-US" sz="3600" smtClean="0">
                <a:solidFill>
                  <a:srgbClr val="3C6565"/>
                </a:solidFill>
              </a:rPr>
              <a:t>20 </a:t>
            </a:r>
            <a:r>
              <a:rPr lang="th-TH" sz="3600" smtClean="0">
                <a:solidFill>
                  <a:srgbClr val="3C6565"/>
                </a:solidFill>
              </a:rPr>
              <a:t>พีพีบี ( </a:t>
            </a:r>
            <a:r>
              <a:rPr lang="en-US" sz="3600" smtClean="0">
                <a:solidFill>
                  <a:srgbClr val="3C6565"/>
                </a:solidFill>
              </a:rPr>
              <a:t>20 </a:t>
            </a:r>
            <a:r>
              <a:rPr lang="th-TH" sz="3600" smtClean="0">
                <a:solidFill>
                  <a:srgbClr val="3C6565"/>
                </a:solidFill>
              </a:rPr>
              <a:t>ไมโครกรัม ต่ออาหาร </a:t>
            </a:r>
            <a:r>
              <a:rPr lang="en-US" sz="3600" smtClean="0">
                <a:solidFill>
                  <a:srgbClr val="3C6565"/>
                </a:solidFill>
              </a:rPr>
              <a:t>1 </a:t>
            </a:r>
            <a:r>
              <a:rPr lang="th-TH" sz="3600" smtClean="0">
                <a:solidFill>
                  <a:srgbClr val="3C6565"/>
                </a:solidFill>
              </a:rPr>
              <a:t>กิโลกรัม)</a:t>
            </a:r>
          </a:p>
          <a:p>
            <a:pPr eaLnBrk="1" hangingPunct="1"/>
            <a:r>
              <a:rPr lang="th-TH" sz="3600" smtClean="0"/>
              <a:t>บทลงโทษสำหรับผู้จำหน่าย ปรับไม่เกิน </a:t>
            </a:r>
            <a:r>
              <a:rPr lang="en-US" sz="3600" smtClean="0"/>
              <a:t>50,000.-</a:t>
            </a:r>
            <a:endParaRPr lang="th-TH" sz="3600" smtClean="0"/>
          </a:p>
          <a:p>
            <a:pPr eaLnBrk="1" hangingPunct="1">
              <a:buFontTx/>
              <a:buNone/>
            </a:pPr>
            <a:endParaRPr lang="th-TH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41EA2A-FF9F-4B70-A1E2-AB7879909837}" type="slidenum">
              <a:rPr lang="en-US" smtClean="0"/>
              <a:pPr/>
              <a:t>95</a:t>
            </a:fld>
            <a:endParaRPr lang="th-TH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00415" y="476251"/>
            <a:ext cx="8089900" cy="868363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th-TH" sz="5400" smtClean="0"/>
              <a:t>ความเป็นพิษของแอฟลาทอกซิน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818621" y="1571625"/>
            <a:ext cx="8702146" cy="4151313"/>
          </a:xfrm>
        </p:spPr>
        <p:txBody>
          <a:bodyPr/>
          <a:lstStyle/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ทำอันตรายต่อเซลล์ตับ อาจเกิด ตับอักเสบ ตับแข็ง หรือมะเร็งตับ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ในเด็ก อาจเกิดอาการชัก หมดสติ  เกิดความผิดปกติของเซลล์ตับและเซลล์สมอง และอาจทำให้เด็กเสียชีวิตได้ภายใน </a:t>
            </a:r>
            <a:r>
              <a:rPr lang="en-US" sz="3300" smtClean="0"/>
              <a:t>2-3 </a:t>
            </a:r>
            <a:r>
              <a:rPr lang="th-TH" sz="3300" smtClean="0"/>
              <a:t>วันเท่านั้น</a:t>
            </a:r>
          </a:p>
          <a:p>
            <a:pPr marL="273050" indent="-273050" eaLnBrk="1" hangingPunct="1">
              <a:buFontTx/>
              <a:buNone/>
            </a:pPr>
            <a:r>
              <a:rPr lang="th-TH" sz="3300" u="sng" smtClean="0">
                <a:solidFill>
                  <a:srgbClr val="000066"/>
                </a:solidFill>
              </a:rPr>
              <a:t>การป้องกัน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อาหารแห้ง  ต้องเลือกซื้อที่อยู่ในสภาพใหม่ ไม่แตกหัก ไม่ขึ้นรา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อาหารแห้ง ชิ้นใดที่ขึ้นราต้องทิ้ง ห้ามนำมาบริโภค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41704" y="357166"/>
            <a:ext cx="8915400" cy="1143000"/>
          </a:xfrm>
        </p:spPr>
        <p:txBody>
          <a:bodyPr/>
          <a:lstStyle/>
          <a:p>
            <a:r>
              <a:rPr lang="th-TH" sz="3600" b="0" dirty="0" smtClean="0">
                <a:cs typeface="Angsana New" pitchFamily="18" charset="-34"/>
              </a:rPr>
              <a:t>เครื่องสำอาง คือ </a:t>
            </a:r>
            <a:r>
              <a:rPr lang="en-US" sz="3600" b="0" dirty="0" smtClean="0"/>
              <a:t>?</a:t>
            </a:r>
            <a:endParaRPr lang="th-TH" sz="3600" b="0" dirty="0" smtClean="0">
              <a:cs typeface="Angsana New" pitchFamily="18" charset="-34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95300" y="1857375"/>
            <a:ext cx="8915400" cy="4572000"/>
          </a:xfrm>
        </p:spPr>
        <p:txBody>
          <a:bodyPr/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th-TH" sz="3000" b="0" dirty="0" smtClean="0">
                <a:cs typeface="Angsana New" pitchFamily="18" charset="-34"/>
              </a:rPr>
              <a:t>ตามพระราชบัญญัติเครื่องสำอาง พ.ศ. 2535...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th-TH" sz="3000" b="0" dirty="0" smtClean="0">
              <a:cs typeface="Angsana New" pitchFamily="18" charset="-34"/>
            </a:endParaRPr>
          </a:p>
          <a:p>
            <a:pPr>
              <a:lnSpc>
                <a:spcPct val="90000"/>
              </a:lnSpc>
              <a:buFont typeface="Arial" pitchFamily="34" charset="0"/>
              <a:buBlip>
                <a:blip r:embed="rId2"/>
              </a:buBlip>
            </a:pPr>
            <a:r>
              <a:rPr lang="th-TH" sz="3000" b="0" dirty="0" smtClean="0">
                <a:cs typeface="Angsana New" pitchFamily="18" charset="-34"/>
              </a:rPr>
              <a:t>เป็นผลิตภัณฑ์ที่ใช้เฉพาะกับผิวกายภายนอกเท่านั้น เช่น ผิว ริมฝีปาก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th-TH" sz="3000" b="0" dirty="0" smtClean="0">
                <a:cs typeface="Angsana New" pitchFamily="18" charset="-34"/>
              </a:rPr>
              <a:t>      ช่องปาก เส้นผม เล็บ อวัยวะเพศส่วนนอก</a:t>
            </a:r>
          </a:p>
          <a:p>
            <a:pPr>
              <a:lnSpc>
                <a:spcPct val="90000"/>
              </a:lnSpc>
              <a:buFont typeface="Arial" pitchFamily="34" charset="0"/>
              <a:buBlip>
                <a:blip r:embed="rId2"/>
              </a:buBlip>
            </a:pPr>
            <a:r>
              <a:rPr lang="th-TH" sz="3000" b="0" dirty="0" smtClean="0">
                <a:cs typeface="Angsana New" pitchFamily="18" charset="-34"/>
              </a:rPr>
              <a:t>ใช้เพื่อความสะอาด หรือเพื่อระงับกลิ่นกาย แต่งกลิ่นหอม</a:t>
            </a:r>
          </a:p>
          <a:p>
            <a:pPr>
              <a:lnSpc>
                <a:spcPct val="90000"/>
              </a:lnSpc>
              <a:buFont typeface="Arial" pitchFamily="34" charset="0"/>
              <a:buBlip>
                <a:blip r:embed="rId2"/>
              </a:buBlip>
            </a:pPr>
            <a:r>
              <a:rPr lang="th-TH" sz="3000" b="0" dirty="0" smtClean="0">
                <a:cs typeface="Angsana New" pitchFamily="18" charset="-34"/>
              </a:rPr>
              <a:t>ใช้เพื่อปกป้องหรือส่งเสริมให้มีสุขภาพที่ดี ดูดี</a:t>
            </a:r>
          </a:p>
          <a:p>
            <a:pPr>
              <a:lnSpc>
                <a:spcPct val="90000"/>
              </a:lnSpc>
              <a:buFont typeface="Arial" pitchFamily="34" charset="0"/>
              <a:buBlip>
                <a:blip r:embed="rId2"/>
              </a:buBlip>
            </a:pPr>
            <a:r>
              <a:rPr lang="th-TH" sz="3000" b="0" dirty="0" smtClean="0">
                <a:cs typeface="Angsana New" pitchFamily="18" charset="-34"/>
              </a:rPr>
              <a:t>โดยไม่มีผลต่อโครงสร้างหรือร่างกายมนุษย์ ไม่สามารถบรรเทา รักษา 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th-TH" sz="3000" b="0" dirty="0" smtClean="0">
                <a:cs typeface="Angsana New" pitchFamily="18" charset="-34"/>
              </a:rPr>
              <a:t>      ป้องกันโรคได้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th-TH" sz="3000" b="0" dirty="0" smtClean="0">
                <a:cs typeface="Angsana New" pitchFamily="18" charset="-34"/>
              </a:rPr>
              <a:t>   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4344" y="357188"/>
            <a:ext cx="9054704" cy="1143000"/>
          </a:xfrm>
          <a:prstGeom prst="rect">
            <a:avLst/>
          </a:prstGeom>
          <a:solidFill>
            <a:srgbClr val="00B050">
              <a:alpha val="20000"/>
            </a:srgbClr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th-TH" sz="32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0725" name="Picture 2" descr="http://www.nanmeebooks.com/book/imgBook/etc/8219-95-0_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18237" y="5500688"/>
            <a:ext cx="130016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19125" y="214313"/>
            <a:ext cx="8915400" cy="1143000"/>
          </a:xfrm>
        </p:spPr>
        <p:txBody>
          <a:bodyPr/>
          <a:lstStyle/>
          <a:p>
            <a:r>
              <a:rPr lang="th-TH" sz="3600" b="0" smtClean="0">
                <a:cs typeface="Angsana New" pitchFamily="18" charset="-34"/>
              </a:rPr>
              <a:t>เครื่องสำอาง คือ </a:t>
            </a:r>
            <a:r>
              <a:rPr lang="en-US" sz="3600" b="0" smtClean="0"/>
              <a:t>?</a:t>
            </a:r>
            <a:endParaRPr lang="th-TH" sz="3600" smtClean="0">
              <a:cs typeface="Angsana New" pitchFamily="18" charset="-34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0" smtClean="0">
                <a:cs typeface="Angsana New" pitchFamily="18" charset="-34"/>
              </a:rPr>
              <a:t>เช่น</a:t>
            </a:r>
          </a:p>
        </p:txBody>
      </p:sp>
      <p:pic>
        <p:nvPicPr>
          <p:cNvPr id="31749" name="Picture 2" descr="http://learners.in.th/file/off_limits/ks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06081" y="4214818"/>
            <a:ext cx="3095625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4" descr="http://perfumeit.brinkster.net/image/เครื่องสำอาง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88656" y="2214563"/>
            <a:ext cx="2166938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6" descr="http://hrthai2u.com/images/know/sls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792141" y="4500568"/>
            <a:ext cx="2909888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8" descr="http://www.ecshopthai.com/bbs/attachments/month_1007/100710151478e381799095e81e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00812" y="1571625"/>
            <a:ext cx="2863454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10" descr="http://lady.one.in.th/wp-content/uploads/2010/03/original_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476502" y="2500318"/>
            <a:ext cx="2244329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86921" y="214290"/>
            <a:ext cx="8915400" cy="1143000"/>
          </a:xfrm>
        </p:spPr>
        <p:txBody>
          <a:bodyPr/>
          <a:lstStyle/>
          <a:p>
            <a:r>
              <a:rPr lang="th-TH" sz="3600" b="0" dirty="0" smtClean="0">
                <a:cs typeface="Angsana New" pitchFamily="18" charset="-34"/>
              </a:rPr>
              <a:t>เครื่องสำอางมีกี่ประเภท </a:t>
            </a:r>
            <a:r>
              <a:rPr lang="en-US" sz="3600" b="0" dirty="0" smtClean="0"/>
              <a:t>?</a:t>
            </a:r>
            <a:endParaRPr lang="th-TH" sz="3600" b="0" dirty="0" smtClean="0">
              <a:cs typeface="Angsana New" pitchFamily="18" charset="-34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endParaRPr lang="th-TH" sz="3000" b="0" smtClean="0">
              <a:cs typeface="Angsana New" pitchFamily="18" charset="-34"/>
            </a:endParaRP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Angsana New" pitchFamily="18" charset="-34"/>
              </a:rPr>
              <a:t>เครื่องสำอางทุกชนิด เป็นเครื่องสำอางควบคุม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Angsana New" pitchFamily="18" charset="-34"/>
                <a:sym typeface="Symbol" pitchFamily="18" charset="2"/>
              </a:rPr>
              <a:t></a:t>
            </a:r>
            <a:endParaRPr lang="th-TH" sz="3000" b="0" smtClean="0">
              <a:cs typeface="Angsana New" pitchFamily="18" charset="-34"/>
            </a:endParaRP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Angsana New" pitchFamily="18" charset="-34"/>
              </a:rPr>
              <a:t>ผู้ผลิตหรือผู้นำเข้าจะต้องยื่นสูตรให้เจ้าหน้าที่สสจ.ตรวจสอบก่อน ถ้าไม่มีสารห้ามใช้ หรือเกินมาตรฐาน จึงจะอนุญาตให้ผลิตได้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Cordia New" pitchFamily="34" charset="-34"/>
                <a:sym typeface="Symbol" pitchFamily="18" charset="2"/>
              </a:rPr>
              <a:t></a:t>
            </a:r>
            <a:endParaRPr lang="th-TH" sz="3000" b="0" smtClean="0">
              <a:cs typeface="Cordia New" pitchFamily="34" charset="-34"/>
            </a:endParaRP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Angsana New" pitchFamily="18" charset="-34"/>
              </a:rPr>
              <a:t>หากไม่ได้รับการอนุญาต ห้ามผลิต หรือนำเข้าเพื่อขาย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cs typeface="Cordia New" pitchFamily="34" charset="-34"/>
                <a:sym typeface="Symbol" pitchFamily="18" charset="2"/>
              </a:rPr>
              <a:t></a:t>
            </a:r>
            <a:endParaRPr lang="th-TH" sz="3000" b="0" smtClean="0">
              <a:cs typeface="Angsana New" pitchFamily="18" charset="-34"/>
            </a:endParaRP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th-TH" sz="3000" b="0" smtClean="0">
                <a:solidFill>
                  <a:srgbClr val="CC0099"/>
                </a:solidFill>
                <a:cs typeface="Angsana New" pitchFamily="18" charset="-34"/>
              </a:rPr>
              <a:t>จำคุกไม่เกิน 1 เดือน หรือปรับไม่เกินหนึ่งหมื่นบาท หรือทั้งจำทั้งปรับ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endParaRPr lang="th-TH" sz="3000" b="0" smtClean="0">
              <a:cs typeface="Angsana New" pitchFamily="18" charset="-34"/>
            </a:endParaRPr>
          </a:p>
        </p:txBody>
      </p:sp>
      <p:pic>
        <p:nvPicPr>
          <p:cNvPr id="32773" name="Picture 2" descr="http://skn.ac.th/skl/project/dragon48/dr2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-1350635">
            <a:off x="7877413" y="1641049"/>
            <a:ext cx="1857375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541735" y="428625"/>
            <a:ext cx="8915400" cy="1143000"/>
          </a:xfrm>
        </p:spPr>
        <p:txBody>
          <a:bodyPr/>
          <a:lstStyle/>
          <a:p>
            <a:r>
              <a:rPr lang="th-TH" sz="3600" b="0" dirty="0" smtClean="0">
                <a:cs typeface="Angsana New" pitchFamily="18" charset="-34"/>
              </a:rPr>
              <a:t>การเลือกซื้อเครื่องสำอาง  ต้องตรวจสอบอะไรบ้าง </a:t>
            </a:r>
            <a:r>
              <a:rPr lang="en-US" sz="3600" b="0" dirty="0" smtClean="0"/>
              <a:t>?</a:t>
            </a:r>
            <a:endParaRPr lang="th-TH" sz="3600" b="0" dirty="0" smtClean="0">
              <a:cs typeface="Angsana New" pitchFamily="18" charset="-34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95300" y="1785939"/>
            <a:ext cx="8915400" cy="4340225"/>
          </a:xfrm>
        </p:spPr>
        <p:txBody>
          <a:bodyPr/>
          <a:lstStyle/>
          <a:p>
            <a:pPr>
              <a:buFont typeface="Arial" pitchFamily="34" charset="0"/>
              <a:buBlip>
                <a:blip r:embed="rId2"/>
              </a:buBlip>
            </a:pPr>
            <a:r>
              <a:rPr lang="th-TH" b="0" smtClean="0">
                <a:cs typeface="Angsana New" pitchFamily="18" charset="-34"/>
              </a:rPr>
              <a:t>เลือกซื้อจากร้านที่มีหลักแหล่งแน่นอน เชื่อถือได้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470425" y="2714630"/>
            <a:ext cx="6753621" cy="3590925"/>
            <a:chOff x="192" y="624"/>
            <a:chExt cx="5184" cy="3552"/>
          </a:xfrm>
        </p:grpSpPr>
        <p:pic>
          <p:nvPicPr>
            <p:cNvPr id="33798" name="Picture 5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544" y="2400"/>
              <a:ext cx="2832" cy="1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Picture 3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544" y="624"/>
              <a:ext cx="2832" cy="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0" name="Picture 4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92" y="2448"/>
              <a:ext cx="2280" cy="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1" name="Picture 6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36" y="624"/>
              <a:ext cx="1968" cy="2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86922" y="142852"/>
            <a:ext cx="9054767" cy="1143000"/>
          </a:xfrm>
        </p:spPr>
        <p:txBody>
          <a:bodyPr/>
          <a:lstStyle/>
          <a:p>
            <a:r>
              <a:rPr lang="th-TH" sz="3600" b="0" dirty="0" smtClean="0">
                <a:cs typeface="Angsana New" pitchFamily="18" charset="-34"/>
              </a:rPr>
              <a:t>การเลือกซื้อเครื่องสำอาง  ต้องตรวจสอบอะไรบ้าง </a:t>
            </a:r>
            <a:r>
              <a:rPr lang="en-US" sz="3600" b="0" dirty="0" smtClean="0"/>
              <a:t>?</a:t>
            </a:r>
            <a:endParaRPr lang="th-TH" sz="3600" dirty="0" smtClean="0">
              <a:cs typeface="Angsana New" pitchFamily="18" charset="-34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95300" y="1643063"/>
            <a:ext cx="8915400" cy="44831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th-TH" b="0" dirty="0" smtClean="0">
                <a:cs typeface="Angsana New" pitchFamily="18" charset="-34"/>
              </a:rPr>
              <a:t>เลือกซื้อเครื่องสำอางที่มีฉลากภาษาไทย ที่ระบุ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ชื่อเครื่องสำอาง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ชื่อการค้า ยี่ห้อ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ประเภทเครื่องสำอาง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ส่วนประกอบ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ชื่อและที่ตั้งผู้ผลิต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เดือนปีที่ผลิต 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วิธีใช้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เลขที่ผลิต</a:t>
            </a:r>
          </a:p>
          <a:p>
            <a:pPr lvl="1">
              <a:buFont typeface="Wingdings" pitchFamily="2" charset="2"/>
              <a:buChar char="§"/>
            </a:pPr>
            <a:r>
              <a:rPr lang="th-TH" sz="2600" dirty="0" smtClean="0">
                <a:cs typeface="Angsana New" pitchFamily="18" charset="-34"/>
              </a:rPr>
              <a:t>เลขที่รับแจ้ง</a:t>
            </a:r>
            <a:endParaRPr lang="th-TH" sz="2600" b="0" dirty="0" smtClean="0">
              <a:cs typeface="Angsana New" pitchFamily="18" charset="-34"/>
            </a:endParaRPr>
          </a:p>
          <a:p>
            <a:pPr lvl="1">
              <a:buFont typeface="Wingdings" pitchFamily="2" charset="2"/>
              <a:buChar char="§"/>
            </a:pPr>
            <a:r>
              <a:rPr lang="th-TH" sz="2600" b="0" dirty="0" smtClean="0">
                <a:cs typeface="Angsana New" pitchFamily="18" charset="-34"/>
              </a:rPr>
              <a:t>คำเตือน (ถ้ามี)</a:t>
            </a: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49357" y="2928943"/>
            <a:ext cx="4777581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รูปภาพ 2" descr="ฉลากเครื่องสำอาง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86921" y="214290"/>
            <a:ext cx="9023779" cy="1143000"/>
          </a:xfrm>
        </p:spPr>
        <p:txBody>
          <a:bodyPr/>
          <a:lstStyle/>
          <a:p>
            <a:r>
              <a:rPr lang="th-TH" sz="3600" b="0" dirty="0" smtClean="0">
                <a:cs typeface="Angsana New" pitchFamily="18" charset="-34"/>
              </a:rPr>
              <a:t>การเลือกซื้อเลือกใช้เครื่องสำอาง</a:t>
            </a:r>
            <a:endParaRPr lang="th-TH" sz="3600" dirty="0" smtClean="0">
              <a:cs typeface="Angsana New" pitchFamily="18" charset="-34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95300" y="1714503"/>
            <a:ext cx="8915400" cy="4411663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ปฏิบัติตามวิธีใช้ และใช้ด้วยความระมัดระวังตามคำเตือนที่ระบุในฉลาก</a:t>
            </a:r>
          </a:p>
          <a:p>
            <a:pPr>
              <a:buBlip>
                <a:blip r:embed="rId2"/>
              </a:buBlip>
            </a:pP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หากใช้เครื่องสำอางชนิดใดเป็นครั้งแรก ผู้ประกอบการควรทดสอบการแพ้ก่อนใช้ให้แก่ลูกค้า ด้วยการทาผลิตภัณฑ์ในปริมาณเล็กน้อยบริเวณท้องแขน แล้วทิ้งไว้ 24-48 ชั่วโมง หากไม่มีความผิดปกติใดๆเกิดขึ้น แสดงว่าน่าจะใช้ได้</a:t>
            </a: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th-TH" b="0" dirty="0" smtClean="0">
                <a:latin typeface="Browallia New" pitchFamily="34" charset="-34"/>
                <a:cs typeface="Browallia New" pitchFamily="34" charset="-34"/>
              </a:rPr>
              <a:t>เมื่อใช้เครื่องสำอางเสร็จแล้ว ควรปิดฝาให้สนิทเพื่อป้องกันการปนเปื้อนจากฝุ่นละออง สิ่งสกปรก หรือเชื้อโรคต่างๆ</a:t>
            </a:r>
          </a:p>
          <a:p>
            <a:pPr>
              <a:buBlip>
                <a:blip r:embed="rId2"/>
              </a:buBlip>
            </a:pP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เก็บเครื่องสำอางไว้ในที่แห้งและเย็น อย่าเก็บในที่ร้อนหรือแสงแดดส่องถึง เพราะจะเสื่อมคุณภาพเร็วกว่าปกติ</a:t>
            </a:r>
          </a:p>
          <a:p>
            <a:pPr>
              <a:buBlip>
                <a:blip r:embed="rId2"/>
              </a:buBlip>
            </a:pP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ถ้ามีประวัติเคยแพ้สารใดมาก่อน เวลาเลือกซื้อผลิตภัณฑ์ ควรตรวจสอบว่ามีสารนั้นเป็นส่วนผสมหรือไม่ หากมี ควรหลีกเลี่ยง</a:t>
            </a:r>
          </a:p>
          <a:p>
            <a:pPr>
              <a:buBlip>
                <a:blip r:embed="rId2"/>
              </a:buBlip>
            </a:pP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หากความผิดปกติเกิดขึ้น (ไม่ว่าจะเป็นครั้งแรก หรือใช้มาระยะหนึ่งแล้วก็ตาม) ต้องหยุดใช้ทันที ถ้าหยุดใช้แล้วอาการยังไม่ดีขึ้น ให้ปรึกษาแพทย์หรือเภสัชกร เพื่อค้นหาสาเหตุ และทำการรักษาต่อไป</a:t>
            </a:r>
          </a:p>
          <a:p>
            <a:pPr>
              <a:buBlip>
                <a:blip r:embed="rId2"/>
              </a:buBlip>
            </a:pPr>
            <a:endParaRPr lang="th-TH" dirty="0" smtClean="0">
              <a:latin typeface="Browallia New" pitchFamily="34" charset="-34"/>
              <a:cs typeface="Browallia New" pitchFamily="34" charset="-34"/>
            </a:endParaRPr>
          </a:p>
          <a:p>
            <a:pPr>
              <a:buBlip>
                <a:blip r:embed="rId2"/>
              </a:buBlip>
            </a:pPr>
            <a:endParaRPr lang="th-TH" dirty="0" smtClean="0">
              <a:latin typeface="Browallia New" pitchFamily="34" charset="-34"/>
              <a:cs typeface="Browallia New" pitchFamily="34" charset="-34"/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endParaRPr lang="th-TH" b="0" dirty="0" smtClean="0">
              <a:latin typeface="Browallia New" pitchFamily="34" charset="-34"/>
              <a:cs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32E20D-B909-47D0-9EA6-52AF52DC399B}" type="slidenum">
              <a:rPr lang="th-TH"/>
              <a:pPr>
                <a:defRPr/>
              </a:pPr>
              <a:t>103</a:t>
            </a:fld>
            <a:endParaRPr lang="th-TH"/>
          </a:p>
        </p:txBody>
      </p:sp>
      <p:sp>
        <p:nvSpPr>
          <p:cNvPr id="43011" name="Title 1"/>
          <p:cNvSpPr>
            <a:spLocks noGrp="1"/>
          </p:cNvSpPr>
          <p:nvPr>
            <p:ph type="title" idx="4294967295"/>
          </p:nvPr>
        </p:nvSpPr>
        <p:spPr>
          <a:xfrm>
            <a:off x="562372" y="188913"/>
            <a:ext cx="8915400" cy="1143000"/>
          </a:xfrm>
        </p:spPr>
        <p:txBody>
          <a:bodyPr/>
          <a:lstStyle/>
          <a:p>
            <a:pPr eaLnBrk="1" hangingPunct="1"/>
            <a:r>
              <a:rPr lang="th-TH" sz="5400" smtClean="0"/>
              <a:t>ยา คือ </a:t>
            </a:r>
            <a:r>
              <a:rPr lang="en-US" sz="5400" smtClean="0"/>
              <a:t>?</a:t>
            </a:r>
            <a:endParaRPr lang="th-TH" sz="54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0715" y="1497013"/>
            <a:ext cx="9138973" cy="4572000"/>
          </a:xfrm>
        </p:spPr>
        <p:txBody>
          <a:bodyPr>
            <a:normAutofit/>
          </a:bodyPr>
          <a:lstStyle/>
          <a:p>
            <a:pPr marL="446088" indent="-446088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h-TH" sz="3000" dirty="0" smtClean="0"/>
              <a:t>ตามพระราชบัญญัติยา พ.ศ. 25</a:t>
            </a:r>
            <a:r>
              <a:rPr lang="en-US" sz="3000" dirty="0" smtClean="0"/>
              <a:t>10</a:t>
            </a:r>
            <a:r>
              <a:rPr lang="th-TH" sz="3000" dirty="0" smtClean="0"/>
              <a:t> </a:t>
            </a:r>
          </a:p>
          <a:p>
            <a:pPr marL="446088" indent="-446088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h-TH" sz="1100" dirty="0" smtClean="0"/>
          </a:p>
          <a:p>
            <a:pPr marL="514350" indent="-514350" eaLnBrk="1" hangingPunct="1">
              <a:lnSpc>
                <a:spcPct val="90000"/>
              </a:lnSpc>
              <a:buClr>
                <a:schemeClr val="accent4"/>
              </a:buClr>
              <a:buSzPct val="100000"/>
              <a:buFont typeface="+mj-lt"/>
              <a:buAutoNum type="arabicPeriod"/>
              <a:defRPr/>
            </a:pPr>
            <a:r>
              <a:rPr lang="th-TH" sz="3000" dirty="0" smtClean="0"/>
              <a:t>วัตถุที่รับรองไว้ในตำรายาที่รัฐมนตรีประกาศ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accent4"/>
              </a:buClr>
              <a:buSzPct val="100000"/>
              <a:buFont typeface="+mj-lt"/>
              <a:buAutoNum type="arabicPeriod"/>
              <a:defRPr/>
            </a:pPr>
            <a:r>
              <a:rPr lang="th-TH" sz="3000" dirty="0" smtClean="0">
                <a:solidFill>
                  <a:srgbClr val="000099"/>
                </a:solidFill>
              </a:rPr>
              <a:t>วัตถุที่มุ่งหมายสำหรับใช้ในการวินิจฉัย บำบัด บรรเทา รักษา หรือป้องกันโรค หรือความเจ็บป่วยของมนุษย์หรือสัตว์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accent4"/>
              </a:buClr>
              <a:buSzPct val="100000"/>
              <a:buFont typeface="+mj-lt"/>
              <a:buAutoNum type="arabicPeriod"/>
              <a:defRPr/>
            </a:pPr>
            <a:r>
              <a:rPr lang="th-TH" sz="3000" dirty="0" smtClean="0"/>
              <a:t>วัตถุที่เป็นเภสัชเคมีภัณฑ์หรือเภสัชเคมีภัณฑ์กึ่งสำเร็จรูป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accent4"/>
              </a:buClr>
              <a:buSzPct val="100000"/>
              <a:buFont typeface="+mj-lt"/>
              <a:buAutoNum type="arabicPeriod"/>
              <a:defRPr/>
            </a:pPr>
            <a:r>
              <a:rPr lang="th-TH" sz="3000" dirty="0" smtClean="0">
                <a:solidFill>
                  <a:srgbClr val="0066FF"/>
                </a:solidFill>
              </a:rPr>
              <a:t>วัตถุที่มุ่งหมายสำหรับให้เกิดผลแก่สุขภาพ โครงสร้างหรือการกระทำหน้าที่ใด ๆ ของร่างกายของมนุษย์หรือสัตว์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accent4"/>
              </a:buClr>
              <a:buSzPct val="100000"/>
              <a:buFont typeface="+mj-lt"/>
              <a:buAutoNum type="arabicPeriod"/>
              <a:defRPr/>
            </a:pPr>
            <a:r>
              <a:rPr lang="th-TH" sz="3000" dirty="0" smtClean="0">
                <a:solidFill>
                  <a:schemeClr val="accent2">
                    <a:lumMod val="50000"/>
                  </a:schemeClr>
                </a:solidFill>
              </a:rPr>
              <a:t>วัตถุตาม </a:t>
            </a:r>
            <a:r>
              <a:rPr lang="en-US" sz="3000" dirty="0" smtClean="0">
                <a:solidFill>
                  <a:schemeClr val="accent2">
                    <a:lumMod val="50000"/>
                  </a:schemeClr>
                </a:solidFill>
              </a:rPr>
              <a:t>1, 2, 4 </a:t>
            </a:r>
            <a:r>
              <a:rPr lang="th-TH" sz="3000" dirty="0" smtClean="0">
                <a:solidFill>
                  <a:schemeClr val="accent2">
                    <a:lumMod val="50000"/>
                  </a:schemeClr>
                </a:solidFill>
              </a:rPr>
              <a:t>ไม่หมายรวมถึงวัตถุที่ใช้ในการเกษตร อุตสาหกรรม ไม่รวมถึงอาหาร เครื่องกีฬา เครื่องสำอาง ฯลฯ</a:t>
            </a:r>
          </a:p>
        </p:txBody>
      </p:sp>
      <p:pic>
        <p:nvPicPr>
          <p:cNvPr id="43013" name="Picture 2" descr="http://www.nanmeebooks.com/book/imgBook/etc/8219-95-0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048628" y="1357313"/>
            <a:ext cx="116086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ED7D6A-6D73-4E75-A66F-E15B5DB83915}" type="slidenum">
              <a:rPr lang="th-TH"/>
              <a:pPr>
                <a:defRPr/>
              </a:pPr>
              <a:t>104</a:t>
            </a:fld>
            <a:endParaRPr lang="th-TH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z="5400" smtClean="0"/>
              <a:t>ฉลากยา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347" y="1357314"/>
            <a:ext cx="8899922" cy="4643437"/>
          </a:xfrm>
        </p:spPr>
        <p:txBody>
          <a:bodyPr/>
          <a:lstStyle/>
          <a:p>
            <a:pPr marL="0" indent="363538" eaLnBrk="1" hangingPunct="1">
              <a:buFont typeface="Wingdings" pitchFamily="2" charset="2"/>
              <a:buNone/>
              <a:defRPr/>
            </a:pPr>
            <a:r>
              <a:rPr lang="th-TH" sz="2800" dirty="0" smtClean="0"/>
              <a:t>มาตรา </a:t>
            </a:r>
            <a:r>
              <a:rPr lang="en-US" sz="2800" dirty="0" smtClean="0"/>
              <a:t>25 </a:t>
            </a:r>
            <a:r>
              <a:rPr lang="th-TH" sz="2800" dirty="0" smtClean="0"/>
              <a:t>และมาตรา </a:t>
            </a:r>
            <a:r>
              <a:rPr lang="en-US" sz="2800" dirty="0" smtClean="0"/>
              <a:t>57 </a:t>
            </a:r>
            <a:r>
              <a:rPr lang="th-TH" sz="2800" dirty="0" smtClean="0"/>
              <a:t>ตาม</a:t>
            </a:r>
            <a:r>
              <a:rPr lang="th-TH" sz="2800" dirty="0" err="1" smtClean="0"/>
              <a:t>พรบ.</a:t>
            </a:r>
            <a:r>
              <a:rPr lang="th-TH" sz="2800" dirty="0" smtClean="0"/>
              <a:t> ยา </a:t>
            </a:r>
            <a:r>
              <a:rPr lang="en-US" sz="2800" dirty="0" smtClean="0"/>
              <a:t>2510 </a:t>
            </a:r>
            <a:r>
              <a:rPr lang="th-TH" sz="2800" dirty="0" smtClean="0"/>
              <a:t>กำหนดให้ผู้ผลิตยาแสดงฉลากยาอันมีข้อความดังต่อไปนี้</a:t>
            </a:r>
            <a:endParaRPr lang="th-TH" sz="2800" dirty="0" smtClean="0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/>
              <a:t>      </a:t>
            </a:r>
            <a:r>
              <a:rPr lang="th-TH" sz="2800" dirty="0" smtClean="0">
                <a:solidFill>
                  <a:srgbClr val="0066FF"/>
                </a:solidFill>
              </a:rPr>
              <a:t>(1)  ชื่อยา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>
                <a:solidFill>
                  <a:srgbClr val="000099"/>
                </a:solidFill>
              </a:rPr>
              <a:t>      (2)  เลขที่หรือรหัสใบสำคัญการขึ้นทะเบียนตำรับยา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/>
              <a:t>      </a:t>
            </a:r>
            <a:r>
              <a:rPr lang="th-TH" sz="2800" dirty="0" smtClean="0">
                <a:solidFill>
                  <a:srgbClr val="0066FF"/>
                </a:solidFill>
              </a:rPr>
              <a:t>(</a:t>
            </a:r>
            <a:r>
              <a:rPr lang="en-US" sz="2800" dirty="0" smtClean="0">
                <a:solidFill>
                  <a:srgbClr val="0066FF"/>
                </a:solidFill>
              </a:rPr>
              <a:t>3</a:t>
            </a:r>
            <a:r>
              <a:rPr lang="th-TH" sz="2800" dirty="0" smtClean="0">
                <a:solidFill>
                  <a:srgbClr val="0066FF"/>
                </a:solidFill>
              </a:rPr>
              <a:t>)  ปริมาณของตัวยาที่บรรจุ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>
                <a:solidFill>
                  <a:srgbClr val="000099"/>
                </a:solidFill>
              </a:rPr>
              <a:t>      (</a:t>
            </a:r>
            <a:r>
              <a:rPr lang="en-US" sz="2800" dirty="0" smtClean="0">
                <a:solidFill>
                  <a:srgbClr val="000099"/>
                </a:solidFill>
              </a:rPr>
              <a:t>4</a:t>
            </a:r>
            <a:r>
              <a:rPr lang="th-TH" sz="2800" dirty="0" smtClean="0">
                <a:solidFill>
                  <a:srgbClr val="000099"/>
                </a:solidFill>
              </a:rPr>
              <a:t>)  ชื่อและปริมาณ หรือความแรงของสารออกฤทธิ์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>
                <a:solidFill>
                  <a:srgbClr val="0066FF"/>
                </a:solidFill>
              </a:rPr>
              <a:t>      (</a:t>
            </a:r>
            <a:r>
              <a:rPr lang="en-US" sz="2800" dirty="0" smtClean="0">
                <a:solidFill>
                  <a:srgbClr val="0066FF"/>
                </a:solidFill>
              </a:rPr>
              <a:t>5</a:t>
            </a:r>
            <a:r>
              <a:rPr lang="th-TH" sz="2800" dirty="0" smtClean="0">
                <a:solidFill>
                  <a:srgbClr val="0066FF"/>
                </a:solidFill>
              </a:rPr>
              <a:t>)  เลขที่หรืออักษรแสดงครั้งที่ผลิตหรือวิเคราะห์ยา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>
                <a:solidFill>
                  <a:srgbClr val="000099"/>
                </a:solidFill>
              </a:rPr>
              <a:t>      (</a:t>
            </a:r>
            <a:r>
              <a:rPr lang="en-US" sz="2800" dirty="0" smtClean="0">
                <a:solidFill>
                  <a:srgbClr val="000099"/>
                </a:solidFill>
              </a:rPr>
              <a:t>6</a:t>
            </a:r>
            <a:r>
              <a:rPr lang="th-TH" sz="2800" dirty="0" smtClean="0">
                <a:solidFill>
                  <a:srgbClr val="000099"/>
                </a:solidFill>
              </a:rPr>
              <a:t>)  ชื่อผู้ผลิตยา และจังหวัดที่ตั้งสถานที่ผลิตยา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h-TH" sz="2800" dirty="0" smtClean="0"/>
              <a:t>      </a:t>
            </a:r>
            <a:r>
              <a:rPr lang="th-TH" sz="2800" dirty="0" smtClean="0">
                <a:solidFill>
                  <a:srgbClr val="0066FF"/>
                </a:solidFill>
              </a:rPr>
              <a:t>(</a:t>
            </a:r>
            <a:r>
              <a:rPr lang="en-US" sz="2800" dirty="0" smtClean="0">
                <a:solidFill>
                  <a:srgbClr val="0066FF"/>
                </a:solidFill>
              </a:rPr>
              <a:t>7</a:t>
            </a:r>
            <a:r>
              <a:rPr lang="th-TH" sz="2800" dirty="0" smtClean="0">
                <a:solidFill>
                  <a:srgbClr val="0066FF"/>
                </a:solidFill>
              </a:rPr>
              <a:t>)  วันเดือนปีที่ผลิตยา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h-TH" sz="28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A82411-5A4C-4259-83F7-8BF20EF80972}" type="slidenum">
              <a:rPr lang="th-TH"/>
              <a:pPr>
                <a:defRPr/>
              </a:pPr>
              <a:t>105</a:t>
            </a:fld>
            <a:endParaRPr lang="th-TH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sz="5400" smtClean="0"/>
              <a:t>ฉลากยา (ต่อ)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1283" y="1357317"/>
            <a:ext cx="9013428" cy="49291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h-TH" sz="2800" smtClean="0">
                <a:solidFill>
                  <a:srgbClr val="000099"/>
                </a:solidFill>
              </a:rPr>
              <a:t>      (</a:t>
            </a:r>
            <a:r>
              <a:rPr lang="en-US" sz="2800" smtClean="0">
                <a:solidFill>
                  <a:srgbClr val="000099"/>
                </a:solidFill>
              </a:rPr>
              <a:t>8</a:t>
            </a:r>
            <a:r>
              <a:rPr lang="th-TH" sz="2800" smtClean="0">
                <a:solidFill>
                  <a:srgbClr val="000099"/>
                </a:solidFill>
              </a:rPr>
              <a:t>)  คำว่า “</a:t>
            </a:r>
            <a:r>
              <a:rPr lang="th-TH" sz="2800" smtClean="0">
                <a:solidFill>
                  <a:srgbClr val="FF0000"/>
                </a:solidFill>
              </a:rPr>
              <a:t>ยาอันตราย</a:t>
            </a:r>
            <a:r>
              <a:rPr lang="th-TH" sz="2800" smtClean="0">
                <a:solidFill>
                  <a:srgbClr val="000099"/>
                </a:solidFill>
              </a:rPr>
              <a:t>” “</a:t>
            </a:r>
            <a:r>
              <a:rPr lang="th-TH" sz="2800" smtClean="0">
                <a:solidFill>
                  <a:srgbClr val="FF0000"/>
                </a:solidFill>
              </a:rPr>
              <a:t>ยาควบคุมพิเศษ</a:t>
            </a:r>
            <a:r>
              <a:rPr lang="th-TH" sz="2800" smtClean="0">
                <a:solidFill>
                  <a:srgbClr val="000099"/>
                </a:solidFill>
              </a:rPr>
              <a:t>” “</a:t>
            </a:r>
            <a:r>
              <a:rPr lang="th-TH" sz="2800" smtClean="0">
                <a:solidFill>
                  <a:srgbClr val="FF0000"/>
                </a:solidFill>
              </a:rPr>
              <a:t>ยาใช้ภายนอก</a:t>
            </a:r>
            <a:r>
              <a:rPr lang="th-TH" sz="2800" smtClean="0">
                <a:solidFill>
                  <a:srgbClr val="000099"/>
                </a:solidFill>
              </a:rPr>
              <a:t>” หรือ “</a:t>
            </a:r>
            <a:r>
              <a:rPr lang="th-TH" sz="2800" smtClean="0">
                <a:solidFill>
                  <a:srgbClr val="FF0000"/>
                </a:solidFill>
              </a:rPr>
              <a:t>ยาใช้เฉพาะที่</a:t>
            </a:r>
            <a:r>
              <a:rPr lang="th-TH" sz="2800" smtClean="0">
                <a:solidFill>
                  <a:srgbClr val="000099"/>
                </a:solidFill>
              </a:rPr>
              <a:t>” แล้วแต่กรณี  ด้วยตัวอักษรสีแดงเห็นได้ชัดเจน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2800" smtClean="0"/>
              <a:t>      </a:t>
            </a:r>
            <a:r>
              <a:rPr lang="th-TH" sz="2800" smtClean="0">
                <a:solidFill>
                  <a:srgbClr val="0066FF"/>
                </a:solidFill>
              </a:rPr>
              <a:t>(</a:t>
            </a:r>
            <a:r>
              <a:rPr lang="en-US" sz="2800" smtClean="0">
                <a:solidFill>
                  <a:srgbClr val="0066FF"/>
                </a:solidFill>
              </a:rPr>
              <a:t>9</a:t>
            </a:r>
            <a:r>
              <a:rPr lang="th-TH" sz="2800" smtClean="0">
                <a:solidFill>
                  <a:srgbClr val="0066FF"/>
                </a:solidFill>
              </a:rPr>
              <a:t>)   คำว่า “</a:t>
            </a:r>
            <a:r>
              <a:rPr lang="th-TH" sz="2800" smtClean="0">
                <a:solidFill>
                  <a:srgbClr val="00B050"/>
                </a:solidFill>
              </a:rPr>
              <a:t>ยาสามัญประจำบ้าน</a:t>
            </a:r>
            <a:r>
              <a:rPr lang="th-TH" sz="2800" smtClean="0">
                <a:solidFill>
                  <a:srgbClr val="0066FF"/>
                </a:solidFill>
              </a:rPr>
              <a:t>” ในกรณีที่เป็นยาสามัญประจำบ้าน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2800" smtClean="0">
                <a:solidFill>
                  <a:srgbClr val="000099"/>
                </a:solidFill>
              </a:rPr>
              <a:t>      (</a:t>
            </a:r>
            <a:r>
              <a:rPr lang="en-US" sz="2800" smtClean="0">
                <a:solidFill>
                  <a:srgbClr val="000099"/>
                </a:solidFill>
              </a:rPr>
              <a:t>10</a:t>
            </a:r>
            <a:r>
              <a:rPr lang="th-TH" sz="2800" smtClean="0">
                <a:solidFill>
                  <a:srgbClr val="000099"/>
                </a:solidFill>
              </a:rPr>
              <a:t>)  คำว่า “ยาสำหรับสัตว์” ในกรณีเป็นยาสำหรับสัตว์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2800" smtClean="0"/>
              <a:t>      </a:t>
            </a:r>
            <a:r>
              <a:rPr lang="th-TH" sz="2800" smtClean="0">
                <a:solidFill>
                  <a:srgbClr val="0066FF"/>
                </a:solidFill>
              </a:rPr>
              <a:t>(</a:t>
            </a:r>
            <a:r>
              <a:rPr lang="en-US" sz="2800" smtClean="0">
                <a:solidFill>
                  <a:srgbClr val="0066FF"/>
                </a:solidFill>
              </a:rPr>
              <a:t>11</a:t>
            </a:r>
            <a:r>
              <a:rPr lang="th-TH" sz="2800" smtClean="0">
                <a:solidFill>
                  <a:srgbClr val="0066FF"/>
                </a:solidFill>
              </a:rPr>
              <a:t>)  เดือน ปี ที่ผลิต หรือ ปี เดือน ที่ผลิต</a:t>
            </a:r>
          </a:p>
          <a:p>
            <a:pPr eaLnBrk="1" hangingPunct="1">
              <a:buFont typeface="Wingdings" pitchFamily="2" charset="2"/>
              <a:buNone/>
            </a:pPr>
            <a:r>
              <a:rPr lang="th-TH" sz="2800" smtClean="0">
                <a:solidFill>
                  <a:srgbClr val="000099"/>
                </a:solidFill>
              </a:rPr>
              <a:t>      (</a:t>
            </a:r>
            <a:r>
              <a:rPr lang="en-US" sz="2800" smtClean="0">
                <a:solidFill>
                  <a:srgbClr val="000099"/>
                </a:solidFill>
              </a:rPr>
              <a:t>12</a:t>
            </a:r>
            <a:r>
              <a:rPr lang="th-TH" sz="2800" smtClean="0">
                <a:solidFill>
                  <a:srgbClr val="000099"/>
                </a:solidFill>
              </a:rPr>
              <a:t>)  คำว่า “ยาสิ้นอายุ” และแสดงวันเดือนปีที่ยาสิ้นอายุในกรณีเป็นยาที่รัฐมนตรีประกาศตามมาตรา </a:t>
            </a:r>
            <a:r>
              <a:rPr lang="en-US" sz="2800" smtClean="0">
                <a:solidFill>
                  <a:srgbClr val="000099"/>
                </a:solidFill>
              </a:rPr>
              <a:t>76 (7) </a:t>
            </a:r>
            <a:r>
              <a:rPr lang="th-TH" sz="2800" smtClean="0">
                <a:solidFill>
                  <a:srgbClr val="000099"/>
                </a:solidFill>
              </a:rPr>
              <a:t>หรือ </a:t>
            </a:r>
            <a:r>
              <a:rPr lang="en-US" sz="2800" smtClean="0">
                <a:solidFill>
                  <a:srgbClr val="000099"/>
                </a:solidFill>
              </a:rPr>
              <a:t>(8)</a:t>
            </a:r>
            <a:endParaRPr lang="th-TH" sz="2800" smtClean="0">
              <a:solidFill>
                <a:srgbClr val="000099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h-TH" sz="2800" smtClean="0"/>
              <a:t>      </a:t>
            </a:r>
            <a:r>
              <a:rPr lang="th-TH" sz="2800" smtClean="0">
                <a:solidFill>
                  <a:srgbClr val="0066FF"/>
                </a:solidFill>
              </a:rPr>
              <a:t>(</a:t>
            </a:r>
            <a:r>
              <a:rPr lang="en-US" sz="2800" smtClean="0">
                <a:solidFill>
                  <a:srgbClr val="0066FF"/>
                </a:solidFill>
              </a:rPr>
              <a:t>13</a:t>
            </a:r>
            <a:r>
              <a:rPr lang="th-TH" sz="2800" smtClean="0">
                <a:solidFill>
                  <a:srgbClr val="0066FF"/>
                </a:solidFill>
              </a:rPr>
              <a:t>)  ใช้ฉลากและเอกสารกำกับยาตามที่ได้ขึ้นทะเบียนตำรับยาไว้และข้อความในฉลากและเอกสารกำกับยาต้องอ่านได้ชัดเจน เอกสารกำกับยาถ้าเป็นภาษาต่างประเทศต้องมีคำแปลเป็นภาษาไทยด้วย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B1A8E-FA6B-445D-BC67-10EE4AA56896}" type="slidenum">
              <a:rPr lang="th-TH"/>
              <a:pPr>
                <a:defRPr/>
              </a:pPr>
              <a:t>106</a:t>
            </a:fld>
            <a:endParaRPr lang="th-TH"/>
          </a:p>
        </p:txBody>
      </p:sp>
      <p:pic>
        <p:nvPicPr>
          <p:cNvPr id="46083" name="Picture 3" descr="H:\others\ความรู้\ฉลากทั้งหลาย\balmlabe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391" y="5"/>
            <a:ext cx="5130138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5107784" y="152400"/>
            <a:ext cx="4798219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>
                <a:latin typeface="Browallia New" pitchFamily="34" charset="-34"/>
              </a:rPr>
              <a:t>สิ่งที่อ่านได้จากฉลากยา</a:t>
            </a:r>
          </a:p>
          <a:p>
            <a:endParaRPr lang="th-TH" sz="2400">
              <a:latin typeface="Browallia New" pitchFamily="34" charset="-34"/>
            </a:endParaRPr>
          </a:p>
          <a:p>
            <a:r>
              <a:rPr lang="th-TH" sz="2400">
                <a:latin typeface="Browallia New" pitchFamily="34" charset="-34"/>
              </a:rPr>
              <a:t>ชื่อยา </a:t>
            </a:r>
            <a:r>
              <a:rPr lang="en-US" sz="2400">
                <a:latin typeface="Browallia New" pitchFamily="34" charset="-34"/>
              </a:rPr>
              <a:t>: </a:t>
            </a:r>
            <a:r>
              <a:rPr lang="th-TH" sz="2400">
                <a:latin typeface="Browallia New" pitchFamily="34" charset="-34"/>
              </a:rPr>
              <a:t>เพพเพอร์มินท์ ฟิลด์ บาล์ม สติ๊ก</a:t>
            </a:r>
            <a:endParaRPr lang="en-US" sz="2400">
              <a:latin typeface="Browallia New" pitchFamily="34" charset="-34"/>
            </a:endParaRPr>
          </a:p>
          <a:p>
            <a:r>
              <a:rPr lang="th-TH" sz="2400">
                <a:latin typeface="Browallia New" pitchFamily="34" charset="-34"/>
              </a:rPr>
              <a:t>เลขที่เบียนยา </a:t>
            </a:r>
            <a:r>
              <a:rPr lang="en-US" sz="2400">
                <a:latin typeface="Browallia New" pitchFamily="34" charset="-34"/>
              </a:rPr>
              <a:t>: G1189/47 </a:t>
            </a:r>
          </a:p>
          <a:p>
            <a:r>
              <a:rPr lang="th-TH" sz="2400">
                <a:latin typeface="Browallia New" pitchFamily="34" charset="-34"/>
              </a:rPr>
              <a:t>เป็นยาแผนโบราณ</a:t>
            </a:r>
            <a:endParaRPr lang="en-US" sz="2400">
              <a:latin typeface="Browallia New" pitchFamily="34" charset="-34"/>
            </a:endParaRPr>
          </a:p>
          <a:p>
            <a:r>
              <a:rPr lang="th-TH" sz="2400">
                <a:latin typeface="Browallia New" pitchFamily="34" charset="-34"/>
              </a:rPr>
              <a:t>น้ำหนักสุทธิ </a:t>
            </a:r>
            <a:r>
              <a:rPr lang="en-US" sz="2400">
                <a:latin typeface="Browallia New" pitchFamily="34" charset="-34"/>
              </a:rPr>
              <a:t>6 </a:t>
            </a:r>
            <a:r>
              <a:rPr lang="th-TH" sz="2400">
                <a:latin typeface="Browallia New" pitchFamily="34" charset="-34"/>
              </a:rPr>
              <a:t>กรัม</a:t>
            </a:r>
          </a:p>
          <a:p>
            <a:r>
              <a:rPr lang="th-TH" sz="2400">
                <a:latin typeface="Browallia New" pitchFamily="34" charset="-34"/>
              </a:rPr>
              <a:t>ผลิตโดย </a:t>
            </a:r>
            <a:r>
              <a:rPr lang="en-US" sz="2400">
                <a:latin typeface="Browallia New" pitchFamily="34" charset="-34"/>
              </a:rPr>
              <a:t>:</a:t>
            </a:r>
            <a:r>
              <a:rPr lang="th-TH" sz="2400">
                <a:latin typeface="Browallia New" pitchFamily="34" charset="-34"/>
              </a:rPr>
              <a:t>เบอร์แทรบเคมิคอล (</a:t>
            </a:r>
            <a:r>
              <a:rPr lang="en-US" sz="2400">
                <a:latin typeface="Browallia New" pitchFamily="34" charset="-34"/>
              </a:rPr>
              <a:t>1982)</a:t>
            </a:r>
          </a:p>
          <a:p>
            <a:r>
              <a:rPr lang="th-TH" sz="2400">
                <a:latin typeface="Browallia New" pitchFamily="34" charset="-34"/>
              </a:rPr>
              <a:t>สรรพคุณและวิธีใช้..................</a:t>
            </a:r>
          </a:p>
          <a:p>
            <a:r>
              <a:rPr lang="th-TH" sz="2400">
                <a:latin typeface="Browallia New" pitchFamily="34" charset="-34"/>
              </a:rPr>
              <a:t>เป็นยาใช้ภายนอก</a:t>
            </a:r>
          </a:p>
          <a:p>
            <a:r>
              <a:rPr lang="th-TH" sz="2400">
                <a:latin typeface="Browallia New" pitchFamily="34" charset="-34"/>
              </a:rPr>
              <a:t>เป็นยาสามัญประจำบ้าน</a:t>
            </a:r>
            <a:endParaRPr lang="en-US" sz="2400">
              <a:latin typeface="Browallia New" pitchFamily="34" charset="-34"/>
            </a:endParaRPr>
          </a:p>
          <a:p>
            <a:endParaRPr lang="th-TH" sz="2400">
              <a:latin typeface="Browallia New" pitchFamily="34" charset="-34"/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2908168" y="4471993"/>
            <a:ext cx="1479021" cy="261937"/>
          </a:xfrm>
          <a:prstGeom prst="rect">
            <a:avLst/>
          </a:prstGeom>
          <a:solidFill>
            <a:schemeClr val="bg1"/>
          </a:solidFill>
          <a:ln w="28575">
            <a:solidFill>
              <a:srgbClr val="27813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1100" b="1">
                <a:solidFill>
                  <a:srgbClr val="006600"/>
                </a:solidFill>
                <a:latin typeface="Leelawadee" pitchFamily="34" charset="-34"/>
                <a:cs typeface="Leelawadee" pitchFamily="34" charset="-34"/>
              </a:rPr>
              <a:t>ยาสามัญประจำบ้าน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A9217-EC17-4121-B618-F232D5F47A71}" type="slidenum">
              <a:rPr lang="th-TH" smtClean="0"/>
              <a:pPr>
                <a:defRPr/>
              </a:pPr>
              <a:t>107</a:t>
            </a:fld>
            <a:endParaRPr lang="th-TH"/>
          </a:p>
        </p:txBody>
      </p:sp>
      <p:pic>
        <p:nvPicPr>
          <p:cNvPr id="47107" name="Picture 2" descr="H:\others\ความรู้\ฉลากทั้งหลาย\medlabel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9002" y="0"/>
            <a:ext cx="85404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75125" y="476250"/>
            <a:ext cx="7610078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b="1" dirty="0">
                <a:solidFill>
                  <a:schemeClr val="accent3"/>
                </a:solidFill>
                <a:latin typeface="4803_Kwang_MD" pitchFamily="2" charset="0"/>
              </a:rPr>
              <a:t>สเตียรอยด์คืออะไร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17912" y="1700213"/>
            <a:ext cx="9059863" cy="45259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th-TH" sz="3200" b="1" dirty="0" smtClean="0">
                <a:latin typeface="4803_Kwang_MD" pitchFamily="2" charset="0"/>
              </a:rPr>
              <a:t>		</a:t>
            </a:r>
            <a:r>
              <a:rPr lang="th-TH" sz="3200" b="1" dirty="0" err="1" smtClean="0">
                <a:latin typeface="4803_Kwang_MD" pitchFamily="2" charset="0"/>
              </a:rPr>
              <a:t>สเตียรอยด์</a:t>
            </a:r>
            <a:r>
              <a:rPr lang="th-TH" sz="3200" b="1" dirty="0" smtClean="0">
                <a:latin typeface="4803_Kwang_MD" pitchFamily="2" charset="0"/>
              </a:rPr>
              <a:t> เป็นฮอร์โมนชนิดหนึ่งที่ร่างกายสร้างมาจากต่อมหมวกไตชั้นนอก (</a:t>
            </a:r>
            <a:r>
              <a:rPr lang="en-US" sz="3200" b="1" dirty="0" smtClean="0">
                <a:latin typeface="4803_Kwang_MD" pitchFamily="2" charset="0"/>
                <a:cs typeface="DilleniaUPC" pitchFamily="18" charset="-34"/>
              </a:rPr>
              <a:t>Adrenal cortex steroids</a:t>
            </a:r>
            <a:r>
              <a:rPr lang="th-TH" sz="3200" b="1" dirty="0" smtClean="0">
                <a:latin typeface="4803_Kwang_MD" pitchFamily="2" charset="0"/>
              </a:rPr>
              <a:t>) </a:t>
            </a:r>
            <a:r>
              <a:rPr lang="th-TH" sz="3200" b="1" dirty="0" err="1" smtClean="0">
                <a:latin typeface="4803_Kwang_MD" pitchFamily="2" charset="0"/>
              </a:rPr>
              <a:t>สำหรับสเตียรอยด์</a:t>
            </a:r>
            <a:r>
              <a:rPr lang="th-TH" sz="3200" b="1" dirty="0" smtClean="0">
                <a:latin typeface="4803_Kwang_MD" pitchFamily="2" charset="0"/>
              </a:rPr>
              <a:t>ที่ใช้ในทางการแพทย์นั้น เป็นสารที่สังเคราะห์ขึ้น เพื่อใช้ประโยชน์ในการรักษาโรค รวมถึงใช้ทดแทนในกรณีที่ร่างกายไม่สามารถสร้างฮอร์โมนดังกล่าวได้ โดยยาที่มีส่วนผสม</a:t>
            </a:r>
            <a:r>
              <a:rPr lang="th-TH" sz="3200" b="1" dirty="0" err="1" smtClean="0">
                <a:latin typeface="4803_Kwang_MD" pitchFamily="2" charset="0"/>
              </a:rPr>
              <a:t>ของสเตียรอยด์</a:t>
            </a:r>
            <a:r>
              <a:rPr lang="th-TH" sz="3200" b="1" dirty="0" smtClean="0">
                <a:latin typeface="4803_Kwang_MD" pitchFamily="2" charset="0"/>
              </a:rPr>
              <a:t>นี้ กฎหมายกำหนดให้เป็นยาควบคุมพิเศษ เนื่องจากมีความเป็นพิษสูง และต้องให้แพทย์เป็นผู้สั่งจ่ายเท่านั้น </a:t>
            </a:r>
          </a:p>
        </p:txBody>
      </p:sp>
      <p:pic>
        <p:nvPicPr>
          <p:cNvPr id="23556" name="Picture 6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29517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1104700420ha-4132-b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79186">
            <a:off x="7812897" y="78555"/>
            <a:ext cx="1625204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64EBE1-3066-4A87-92D8-6DD9EE0EFEEF}" type="slidenum">
              <a:rPr lang="en-US"/>
              <a:pPr/>
              <a:t>108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873657" y="1474806"/>
            <a:ext cx="8370227" cy="4525962"/>
          </a:xfrm>
        </p:spPr>
        <p:txBody>
          <a:bodyPr>
            <a:normAutofit lnSpcReduction="10000"/>
          </a:bodyPr>
          <a:lstStyle/>
          <a:p>
            <a:r>
              <a:rPr lang="th-TH" sz="3200" b="1" dirty="0" smtClean="0">
                <a:latin typeface="4803_Kwang_MD" pitchFamily="2" charset="0"/>
              </a:rPr>
              <a:t>มีผลต่อเมตาบอลิซึมของคาร์โบไฮเดรต โปรตีน ไขมัน </a:t>
            </a:r>
          </a:p>
          <a:p>
            <a:r>
              <a:rPr lang="th-TH" sz="3200" b="1" dirty="0" smtClean="0">
                <a:latin typeface="4803_Kwang_MD" pitchFamily="2" charset="0"/>
              </a:rPr>
              <a:t>ผลต่อความสมดุลของเกลือแร่ </a:t>
            </a:r>
            <a:r>
              <a:rPr lang="th-TH" sz="3200" b="1" dirty="0" err="1" smtClean="0">
                <a:latin typeface="4803_Kwang_MD" pitchFamily="2" charset="0"/>
              </a:rPr>
              <a:t>อิเล็กโทรไลต์</a:t>
            </a:r>
            <a:r>
              <a:rPr lang="th-TH" sz="3200" b="1" dirty="0" smtClean="0">
                <a:latin typeface="4803_Kwang_MD" pitchFamily="2" charset="0"/>
              </a:rPr>
              <a:t> และน้ำ </a:t>
            </a:r>
          </a:p>
          <a:p>
            <a:r>
              <a:rPr lang="th-TH" sz="3200" b="1" dirty="0" smtClean="0">
                <a:latin typeface="4803_Kwang_MD" pitchFamily="2" charset="0"/>
              </a:rPr>
              <a:t>ฤทธิ์บรรเทาการอักเสบ </a:t>
            </a:r>
          </a:p>
          <a:p>
            <a:r>
              <a:rPr lang="th-TH" sz="3200" b="1" dirty="0" smtClean="0">
                <a:latin typeface="4803_Kwang_MD" pitchFamily="2" charset="0"/>
              </a:rPr>
              <a:t>ฤทธิ์กดภูมิคุ้มกัน </a:t>
            </a:r>
          </a:p>
          <a:p>
            <a:r>
              <a:rPr lang="th-TH" sz="3200" b="1" dirty="0" smtClean="0">
                <a:latin typeface="4803_Kwang_MD" pitchFamily="2" charset="0"/>
              </a:rPr>
              <a:t>ผลต่อระบบหัวใจและหลอดเลือด </a:t>
            </a:r>
          </a:p>
          <a:p>
            <a:r>
              <a:rPr lang="th-TH" sz="3200" b="1" dirty="0" smtClean="0">
                <a:latin typeface="4803_Kwang_MD" pitchFamily="2" charset="0"/>
              </a:rPr>
              <a:t>ผลต่อเลือด </a:t>
            </a:r>
          </a:p>
          <a:p>
            <a:r>
              <a:rPr lang="th-TH" sz="3200" b="1" dirty="0" smtClean="0">
                <a:latin typeface="4803_Kwang_MD" pitchFamily="2" charset="0"/>
              </a:rPr>
              <a:t>ผลต่อการเจริญเติบโต การแบ่งเซลล์ กล้ามเนื้อ กระดูก 		</a:t>
            </a:r>
          </a:p>
        </p:txBody>
      </p:sp>
      <p:pic>
        <p:nvPicPr>
          <p:cNvPr id="24579" name="Picture 5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8623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93" name="Text Box 9"/>
          <p:cNvSpPr txBox="1">
            <a:spLocks noChangeArrowheads="1"/>
          </p:cNvSpPr>
          <p:nvPr/>
        </p:nvSpPr>
        <p:spPr bwMode="auto">
          <a:xfrm>
            <a:off x="2399092" y="477838"/>
            <a:ext cx="585416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48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4803_Kwang_MD" pitchFamily="2" charset="0"/>
              </a:rPr>
              <a:t>ผลของสเตียรอยด์ต่อร่างกาย</a:t>
            </a:r>
          </a:p>
        </p:txBody>
      </p:sp>
      <p:pic>
        <p:nvPicPr>
          <p:cNvPr id="24581" name="Picture 14" descr="pills-mixed-3-AJH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43979">
            <a:off x="6291000" y="3068640"/>
            <a:ext cx="186081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3A38B5-2242-408A-A612-C5931C18027A}" type="slidenum">
              <a:rPr lang="en-US"/>
              <a:pPr/>
              <a:t>109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915400" cy="990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/>
              <a:t/>
            </a:r>
            <a:br>
              <a:rPr lang="th-TH"/>
            </a:br>
            <a:endParaRPr lang="th-TH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964804" y="1268413"/>
            <a:ext cx="8089928" cy="4176712"/>
          </a:xfrm>
        </p:spPr>
        <p:txBody>
          <a:bodyPr>
            <a:normAutofit/>
          </a:bodyPr>
          <a:lstStyle/>
          <a:p>
            <a:r>
              <a:rPr lang="th-TH" sz="3200" dirty="0" smtClean="0">
                <a:latin typeface="4803_Kwang_MD" pitchFamily="2" charset="0"/>
              </a:rPr>
              <a:t>ใช้เพื่อทดแทนการขาดฮอร์โมน โดยปกติจะ</a:t>
            </a:r>
            <a:r>
              <a:rPr lang="th-TH" sz="3200" dirty="0" err="1" smtClean="0">
                <a:latin typeface="4803_Kwang_MD" pitchFamily="2" charset="0"/>
              </a:rPr>
              <a:t>ใช้สเตียรอยด์</a:t>
            </a:r>
            <a:r>
              <a:rPr lang="th-TH" sz="3200" dirty="0" smtClean="0">
                <a:latin typeface="4803_Kwang_MD" pitchFamily="2" charset="0"/>
              </a:rPr>
              <a:t>เพื่อทดแทนการขาดฮอร์โมนจากต่อมหมวกไต ที่มีสาเหตุมาจาก ความบกพร่องของต่อมหมวกไต และจากความบกพร่องของต่อมใต้สมองส่วนหน้า</a:t>
            </a:r>
          </a:p>
          <a:p>
            <a:r>
              <a:rPr lang="th-TH" sz="3200" dirty="0" smtClean="0">
                <a:latin typeface="4803_Kwang_MD" pitchFamily="2" charset="0"/>
              </a:rPr>
              <a:t>ใช้รักษาโรคต่าง ๆ </a:t>
            </a:r>
            <a:r>
              <a:rPr lang="th-TH" sz="3200" dirty="0" err="1" smtClean="0">
                <a:latin typeface="4803_Kwang_MD" pitchFamily="2" charset="0"/>
              </a:rPr>
              <a:t>สเตียรอยด์</a:t>
            </a:r>
            <a:r>
              <a:rPr lang="th-TH" sz="3200" dirty="0" smtClean="0">
                <a:latin typeface="4803_Kwang_MD" pitchFamily="2" charset="0"/>
              </a:rPr>
              <a:t>จะถูกใช้เมื่อใช้ยาอื่นไม่ได้ผล หรือโรคนั้นไม่อาจควบคุมด้วยยาอื่น เนื่องจากมีอาการข้างเคียงสูง วัตถุประสงค์ที่</a:t>
            </a:r>
            <a:r>
              <a:rPr lang="th-TH" sz="3200" dirty="0" err="1" smtClean="0">
                <a:latin typeface="4803_Kwang_MD" pitchFamily="2" charset="0"/>
              </a:rPr>
              <a:t>นำสเตียรอยด์</a:t>
            </a:r>
            <a:r>
              <a:rPr lang="th-TH" sz="3200" dirty="0" smtClean="0">
                <a:latin typeface="4803_Kwang_MD" pitchFamily="2" charset="0"/>
              </a:rPr>
              <a:t>ไปใช้ก็เพื่อบรรเทาอาการอักเสบและ/หรือกดภูมิคุ้มกันในโรคต่าง ๆ นั้น  </a:t>
            </a:r>
          </a:p>
          <a:p>
            <a:endParaRPr lang="th-TH" sz="3200" dirty="0" smtClean="0">
              <a:latin typeface="4803_Kwang_MD" pitchFamily="2" charset="0"/>
            </a:endParaRPr>
          </a:p>
          <a:p>
            <a:endParaRPr lang="th-TH" sz="3200" dirty="0" smtClean="0">
              <a:latin typeface="4803_Kwang_MD" pitchFamily="2" charset="0"/>
            </a:endParaRP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495300" y="277818"/>
            <a:ext cx="89154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defRPr/>
            </a:pPr>
            <a:r>
              <a:rPr lang="th-TH" sz="44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4803_Kwang_MD" pitchFamily="2" charset="0"/>
              </a:rPr>
              <a:t>ประโยชน์ของสเตียรอยด์</a:t>
            </a:r>
          </a:p>
        </p:txBody>
      </p:sp>
      <p:pic>
        <p:nvPicPr>
          <p:cNvPr id="25605" name="Picture 6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06596" y="5229225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8" descr="tablets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79394" y="5222880"/>
            <a:ext cx="3147219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287C60-C8D9-4194-82B7-13D08EFD0155}" type="slidenum">
              <a:rPr lang="en-US"/>
              <a:pPr/>
              <a:t>110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41231" y="274638"/>
            <a:ext cx="7610078" cy="1143000"/>
          </a:xfrm>
        </p:spPr>
        <p:txBody>
          <a:bodyPr/>
          <a:lstStyle/>
          <a:p>
            <a:r>
              <a:rPr lang="th-TH" b="1" smtClean="0">
                <a:solidFill>
                  <a:srgbClr val="0070C0"/>
                </a:solidFill>
                <a:latin typeface="4803_Kwang_MD" pitchFamily="2" charset="0"/>
              </a:rPr>
              <a:t>ประโยชน์ของสเตียรอยด์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07339" y="1484313"/>
            <a:ext cx="8970433" cy="51419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h-TH" sz="3200" dirty="0" smtClean="0">
                <a:latin typeface="4803_Kwang_MD" pitchFamily="2" charset="0"/>
              </a:rPr>
              <a:t>โรคภูมิแพ้ </a:t>
            </a:r>
            <a:r>
              <a:rPr lang="th-TH" sz="3200" dirty="0" err="1" smtClean="0">
                <a:latin typeface="4803_Kwang_MD" pitchFamily="2" charset="0"/>
              </a:rPr>
              <a:t>สเตียรอยด์</a:t>
            </a:r>
            <a:r>
              <a:rPr lang="th-TH" sz="3200" dirty="0" smtClean="0">
                <a:latin typeface="4803_Kwang_MD" pitchFamily="2" charset="0"/>
              </a:rPr>
              <a:t> เมื่อใช้ในโรคภูมิแพ้ จะให้ผลดีและรวดเร็วในการควบคุมอาการหลายอย่างที่เกี่ยวเนื่องกับโรคภูมิแพ้ เช่น โรคหืด แต่เนื่องมีอันตรายจากการใช้สูง จึงควรเก็บไว้ใช้ในกรณีที่จำเป็นจริง ๆ และใช้ในระยะเวลาสั้น เช่น เป็นโรคหวัดคัดจมูกเรื้อรังชนิดแพ้อากาศ ที่ใช้ยาต้าน</a:t>
            </a:r>
            <a:r>
              <a:rPr lang="th-TH" sz="3200" dirty="0" err="1" smtClean="0">
                <a:latin typeface="4803_Kwang_MD" pitchFamily="2" charset="0"/>
              </a:rPr>
              <a:t>ฮีสตา</a:t>
            </a:r>
            <a:r>
              <a:rPr lang="th-TH" sz="3200" dirty="0" smtClean="0">
                <a:latin typeface="4803_Kwang_MD" pitchFamily="2" charset="0"/>
              </a:rPr>
              <a:t>มีนไม่ได้ผล</a:t>
            </a:r>
          </a:p>
          <a:p>
            <a:pPr>
              <a:lnSpc>
                <a:spcPct val="90000"/>
              </a:lnSpc>
            </a:pPr>
            <a:r>
              <a:rPr lang="th-TH" sz="3200" dirty="0" smtClean="0">
                <a:latin typeface="4803_Kwang_MD" pitchFamily="2" charset="0"/>
              </a:rPr>
              <a:t>โรคผิวหนัง </a:t>
            </a:r>
            <a:r>
              <a:rPr lang="th-TH" sz="3200" dirty="0" err="1" smtClean="0">
                <a:latin typeface="4803_Kwang_MD" pitchFamily="2" charset="0"/>
              </a:rPr>
              <a:t>สเตียรอยด์</a:t>
            </a:r>
            <a:r>
              <a:rPr lang="th-TH" sz="3200" dirty="0" smtClean="0">
                <a:latin typeface="4803_Kwang_MD" pitchFamily="2" charset="0"/>
              </a:rPr>
              <a:t> สามารถลดอาการทางผิวหนังที่เกิดจากการแพ้ การอักเสบและโรคผิวหนังที่ทำให้เกิดอาการคันต่าง ๆ แต่การใช้ยา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h-TH" sz="3200" dirty="0" smtClean="0">
                <a:latin typeface="4803_Kwang_MD" pitchFamily="2" charset="0"/>
              </a:rPr>
              <a:t>   </a:t>
            </a:r>
            <a:r>
              <a:rPr lang="th-TH" sz="3200" dirty="0" err="1" smtClean="0">
                <a:latin typeface="4803_Kwang_MD" pitchFamily="2" charset="0"/>
              </a:rPr>
              <a:t>สเตียรอยด์</a:t>
            </a:r>
            <a:r>
              <a:rPr lang="th-TH" sz="3200" dirty="0" smtClean="0">
                <a:latin typeface="4803_Kwang_MD" pitchFamily="2" charset="0"/>
              </a:rPr>
              <a:t> ไม่ใช่เป็นการรักษาที่ต้นเหตุ เป็นเพียงยับยั้งอาการคันและอาการอักเสบที่เกิดจากเชื้อรา ดังนั้น เมื่อหยุดยาก็จะกลับมาเป็นอีก </a:t>
            </a:r>
            <a:r>
              <a:rPr lang="th-TH" sz="3200" dirty="0" err="1" smtClean="0">
                <a:latin typeface="4803_Kwang_MD" pitchFamily="2" charset="0"/>
              </a:rPr>
              <a:t>เพราะสเตียรอยด์</a:t>
            </a:r>
            <a:r>
              <a:rPr lang="th-TH" sz="3200" dirty="0" smtClean="0">
                <a:latin typeface="4803_Kwang_MD" pitchFamily="2" charset="0"/>
              </a:rPr>
              <a:t>มีผลในการกดภูมิคุ้มกันของร่างกาย </a:t>
            </a:r>
          </a:p>
          <a:p>
            <a:pPr>
              <a:lnSpc>
                <a:spcPct val="90000"/>
              </a:lnSpc>
              <a:buNone/>
            </a:pPr>
            <a:endParaRPr lang="th-TH" sz="3200" dirty="0" smtClean="0">
              <a:latin typeface="4803_Kwang_MD" pitchFamily="2" charset="0"/>
            </a:endParaRPr>
          </a:p>
        </p:txBody>
      </p:sp>
      <p:pic>
        <p:nvPicPr>
          <p:cNvPr id="26630" name="Picture 7" descr="paa09800004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37138" y="333380"/>
            <a:ext cx="78078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3460A1-9A7A-40A6-911F-6CA15027001C}" type="datetime1">
              <a:rPr lang="th-TH"/>
              <a:pPr/>
              <a:t>09/01/58</a:t>
            </a:fld>
            <a:endParaRPr lang="th-TH"/>
          </a:p>
        </p:txBody>
      </p:sp>
      <p:sp>
        <p:nvSpPr>
          <p:cNvPr id="26632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wittaya  kroeksukonwanich</a:t>
            </a:r>
            <a:endParaRPr lang="th-TH"/>
          </a:p>
        </p:txBody>
      </p:sp>
      <p:sp>
        <p:nvSpPr>
          <p:cNvPr id="2663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710E06-4C18-4B92-8AAF-6C2592950CC4}" type="slidenum">
              <a:rPr lang="en-US"/>
              <a:pPr/>
              <a:t>111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478102" y="9530"/>
            <a:ext cx="8915400" cy="1139825"/>
          </a:xfrm>
          <a:noFill/>
        </p:spPr>
        <p:txBody>
          <a:bodyPr/>
          <a:lstStyle/>
          <a:p>
            <a:r>
              <a:rPr lang="th-TH" b="1" smtClean="0">
                <a:solidFill>
                  <a:srgbClr val="FF0000"/>
                </a:solidFill>
                <a:latin typeface="4803_Kwang_MD" pitchFamily="2" charset="0"/>
              </a:rPr>
              <a:t>ประโยชน์ของสเตียรอยด์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17658" y="1266827"/>
            <a:ext cx="8893042" cy="5229225"/>
          </a:xfrm>
        </p:spPr>
        <p:txBody>
          <a:bodyPr>
            <a:noAutofit/>
          </a:bodyPr>
          <a:lstStyle/>
          <a:p>
            <a:pPr algn="thaiDist"/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โรคตา 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สเตียรอยด์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 ใช้ได้ผลในการรักษาโรคของตาที่เกิดจากอาการแพ้ เช่น อาการเคืองตา เนื่องจากการแพ้สารบางชนิด ที่ไม่ใช่เกิดจากการติดเชื้อ ดังนั้น จึงห้ามใช้ยาที่มีส่วนผสม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ของสเตียรอยด์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ในกรณีที่ติดเชื้อ นอกจากนี้หากใช้ติดต่อกันเป็นเวลานาน อาจทำให้ความดันในลูกตาสูงขึ้นจนเกิดเป็นโรคต้อหินได้</a:t>
            </a:r>
          </a:p>
          <a:p>
            <a:pPr algn="thaiDist"/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โรคข้ออักเสบชนิดรูมา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ตอยด์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 การรักษาโรคนี้ปกติจะใช้ยาต้านการอักเสบชนิดที่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ไม่ใช่สเตียรอยด์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ก่อน หากมีอาการอักเสบที่รุนแรงแพทย์อาจพิจารณาให้	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สเตียรอยด์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เพื่อบรรเทาอาการเฉพาะครั้ง ได้ในระยะแรก อย่างไรก็ตาม หากสงสัยว่ามีการติดเชื้อในข้อร่วมด้วย ห้ามฉีดยา </a:t>
            </a:r>
            <a:r>
              <a:rPr lang="th-TH" sz="2800" b="1" dirty="0" err="1" smtClean="0">
                <a:latin typeface="Browallia New" pitchFamily="34" charset="-34"/>
                <a:cs typeface="Browallia New" pitchFamily="34" charset="-34"/>
              </a:rPr>
              <a:t>สเตียรอยด์</a:t>
            </a:r>
            <a:r>
              <a:rPr lang="th-TH" sz="2800" b="1" dirty="0" smtClean="0">
                <a:latin typeface="Browallia New" pitchFamily="34" charset="-34"/>
                <a:cs typeface="Browallia New" pitchFamily="34" charset="-34"/>
              </a:rPr>
              <a:t>เข้าข้อโดยตรงอย่างเด็ดขาด เพราะจะทำให้เกิดการติดเชื้อรุนแรงขึ้น  </a:t>
            </a:r>
          </a:p>
        </p:txBody>
      </p:sp>
      <p:pic>
        <p:nvPicPr>
          <p:cNvPr id="27652" name="Picture 7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874125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9" descr="thb_1133702132-279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194ED8"/>
              </a:clrFrom>
              <a:clrTo>
                <a:srgbClr val="194ED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03278">
            <a:off x="8481589" y="256743"/>
            <a:ext cx="109206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3D5AC1-3071-46A8-A228-0BBB83AE529B}" type="datetime1">
              <a:rPr lang="th-TH"/>
              <a:pPr/>
              <a:t>09/01/58</a:t>
            </a:fld>
            <a:endParaRPr lang="th-TH"/>
          </a:p>
        </p:txBody>
      </p:sp>
      <p:sp>
        <p:nvSpPr>
          <p:cNvPr id="2765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wittaya  kroeksukonwanich</a:t>
            </a:r>
            <a:endParaRPr lang="th-TH"/>
          </a:p>
        </p:txBody>
      </p:sp>
      <p:sp>
        <p:nvSpPr>
          <p:cNvPr id="276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F2B938-7052-4223-8FDA-2D69C79601EF}" type="slidenum">
              <a:rPr lang="en-US"/>
              <a:pPr/>
              <a:t>112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>
          <a:xfrm>
            <a:off x="889133" y="404813"/>
            <a:ext cx="7610078" cy="1143000"/>
          </a:xfrm>
          <a:noFill/>
        </p:spPr>
        <p:txBody>
          <a:bodyPr/>
          <a:lstStyle/>
          <a:p>
            <a:r>
              <a:rPr lang="th-TH" b="1" smtClean="0">
                <a:solidFill>
                  <a:srgbClr val="FF0000"/>
                </a:solidFill>
                <a:latin typeface="4803_Kwang_MD" pitchFamily="2" charset="0"/>
              </a:rPr>
              <a:t>อันตรายจากการใช้สเตียรอยด์</a:t>
            </a:r>
            <a:r>
              <a:rPr lang="th-TH" smtClean="0">
                <a:solidFill>
                  <a:srgbClr val="FF0000"/>
                </a:solidFill>
                <a:latin typeface="4803_Kwang_MD" pitchFamily="2" charset="0"/>
              </a:rPr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818623" y="1484313"/>
            <a:ext cx="8623067" cy="43211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th-TH" sz="3200" b="1" dirty="0" smtClean="0">
                <a:latin typeface="4803_Kwang_MD" pitchFamily="2" charset="0"/>
              </a:rPr>
              <a:t>		เนื่อง</a:t>
            </a:r>
            <a:r>
              <a:rPr lang="th-TH" sz="3200" b="1" dirty="0" err="1" smtClean="0">
                <a:latin typeface="4803_Kwang_MD" pitchFamily="2" charset="0"/>
              </a:rPr>
              <a:t>จากสเตียรอยด์</a:t>
            </a:r>
            <a:r>
              <a:rPr lang="th-TH" sz="3200" b="1" dirty="0" smtClean="0">
                <a:latin typeface="4803_Kwang_MD" pitchFamily="2" charset="0"/>
              </a:rPr>
              <a:t>เป็นยาซึ่งมีผลต่อระบบต่าง ๆ ในร่างกาย แทบทุกระบบ การ</a:t>
            </a:r>
            <a:r>
              <a:rPr lang="th-TH" sz="3200" b="1" dirty="0" err="1" smtClean="0">
                <a:latin typeface="4803_Kwang_MD" pitchFamily="2" charset="0"/>
              </a:rPr>
              <a:t>ใช้สเตียรอยด์</a:t>
            </a:r>
            <a:r>
              <a:rPr lang="th-TH" sz="3200" b="1" dirty="0" smtClean="0">
                <a:latin typeface="4803_Kwang_MD" pitchFamily="2" charset="0"/>
              </a:rPr>
              <a:t>อาจนำไปสู่อันตรายมากมายหลายประการ ที่สำคัญได้แก่ </a:t>
            </a:r>
          </a:p>
          <a:p>
            <a:r>
              <a:rPr lang="th-TH" sz="3200" b="1" dirty="0" smtClean="0">
                <a:latin typeface="4803_Kwang_MD" pitchFamily="2" charset="0"/>
              </a:rPr>
              <a:t>การติดเชื้อ</a:t>
            </a:r>
          </a:p>
          <a:p>
            <a:r>
              <a:rPr lang="th-TH" sz="3200" b="1" dirty="0" smtClean="0">
                <a:latin typeface="4803_Kwang_MD" pitchFamily="2" charset="0"/>
              </a:rPr>
              <a:t>กดการทำงานของระบบที่ควบคุมการหลั่งฮอร์โมน </a:t>
            </a:r>
          </a:p>
          <a:p>
            <a:r>
              <a:rPr lang="th-TH" sz="3200" b="1" dirty="0" smtClean="0">
                <a:latin typeface="4803_Kwang_MD" pitchFamily="2" charset="0"/>
              </a:rPr>
              <a:t>แผลในกระเพาะอาหาร </a:t>
            </a:r>
          </a:p>
          <a:p>
            <a:r>
              <a:rPr lang="th-TH" sz="3200" b="1" dirty="0" smtClean="0">
                <a:latin typeface="4803_Kwang_MD" pitchFamily="2" charset="0"/>
              </a:rPr>
              <a:t>ผลต่อระบบประสาทส่วนกลาง</a:t>
            </a:r>
          </a:p>
          <a:p>
            <a:endParaRPr lang="th-TH" sz="3200" b="1" dirty="0" smtClean="0">
              <a:latin typeface="4803_Kwang_MD" pitchFamily="2" charset="0"/>
            </a:endParaRPr>
          </a:p>
        </p:txBody>
      </p:sp>
      <p:pic>
        <p:nvPicPr>
          <p:cNvPr id="28676" name="Picture 5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85704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E00B41-4C8C-4659-835B-C566B6036C09}" type="datetime1">
              <a:rPr lang="th-TH"/>
              <a:pPr/>
              <a:t>09/01/58</a:t>
            </a:fld>
            <a:endParaRPr lang="th-TH"/>
          </a:p>
        </p:txBody>
      </p:sp>
      <p:sp>
        <p:nvSpPr>
          <p:cNvPr id="2867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wittaya  kroeksukonwanich</a:t>
            </a:r>
            <a:endParaRPr lang="th-TH"/>
          </a:p>
        </p:txBody>
      </p:sp>
      <p:sp>
        <p:nvSpPr>
          <p:cNvPr id="286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0095F4-4CE0-4054-97C6-AB7BB2614C3F}" type="slidenum">
              <a:rPr lang="en-US"/>
              <a:pPr/>
              <a:t>113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1026719" y="188913"/>
            <a:ext cx="7611798" cy="1143000"/>
          </a:xfrm>
          <a:noFill/>
        </p:spPr>
        <p:txBody>
          <a:bodyPr/>
          <a:lstStyle/>
          <a:p>
            <a:r>
              <a:rPr lang="th-TH" b="1" smtClean="0">
                <a:solidFill>
                  <a:srgbClr val="FF0000"/>
                </a:solidFill>
                <a:latin typeface="4803_Kwang_MD" pitchFamily="2" charset="0"/>
              </a:rPr>
              <a:t>อันตรายจากการใช้สเตียรอยด์</a:t>
            </a:r>
            <a:r>
              <a:rPr lang="th-TH" smtClean="0">
                <a:solidFill>
                  <a:srgbClr val="FF0000"/>
                </a:solidFill>
                <a:latin typeface="4803_Kwang_MD" pitchFamily="2" charset="0"/>
              </a:rPr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84729" y="1484313"/>
            <a:ext cx="8915400" cy="4525962"/>
          </a:xfrm>
        </p:spPr>
        <p:txBody>
          <a:bodyPr/>
          <a:lstStyle/>
          <a:p>
            <a:r>
              <a:rPr lang="th-TH" sz="3200" b="1" smtClean="0">
                <a:latin typeface="4803_Kwang_MD" pitchFamily="2" charset="0"/>
              </a:rPr>
              <a:t>กระดูกผุ (</a:t>
            </a:r>
            <a:r>
              <a:rPr lang="en-US" sz="3200" b="1" smtClean="0">
                <a:latin typeface="4803_Kwang_MD" pitchFamily="2" charset="0"/>
                <a:cs typeface="DilleniaUPC" pitchFamily="18" charset="-34"/>
              </a:rPr>
              <a:t>Osteoporosis</a:t>
            </a:r>
            <a:r>
              <a:rPr lang="th-TH" sz="3200" b="1" smtClean="0">
                <a:latin typeface="4803_Kwang_MD" pitchFamily="2" charset="0"/>
              </a:rPr>
              <a:t>) </a:t>
            </a:r>
          </a:p>
          <a:p>
            <a:r>
              <a:rPr lang="th-TH" sz="3200" b="1" smtClean="0">
                <a:latin typeface="4803_Kwang_MD" pitchFamily="2" charset="0"/>
              </a:rPr>
              <a:t>ยับยั้งการเจริญเติบโตของร่างกาย</a:t>
            </a:r>
          </a:p>
          <a:p>
            <a:r>
              <a:rPr lang="th-TH" sz="3200" b="1" smtClean="0">
                <a:latin typeface="4803_Kwang_MD" pitchFamily="2" charset="0"/>
              </a:rPr>
              <a:t>ทำให้ระดับโปแตสเซียมในเลือดต่ำ </a:t>
            </a:r>
          </a:p>
          <a:p>
            <a:r>
              <a:rPr lang="th-TH" sz="3200" b="1" smtClean="0">
                <a:latin typeface="4803_Kwang_MD" pitchFamily="2" charset="0"/>
              </a:rPr>
              <a:t>ทำให้กล้ามเนื้ออ่อนแรง </a:t>
            </a:r>
          </a:p>
          <a:p>
            <a:r>
              <a:rPr lang="th-TH" sz="3200" b="1" smtClean="0">
                <a:latin typeface="4803_Kwang_MD" pitchFamily="2" charset="0"/>
              </a:rPr>
              <a:t>ผลต่อตา </a:t>
            </a:r>
          </a:p>
          <a:p>
            <a:r>
              <a:rPr lang="th-TH" sz="3200" b="1" smtClean="0">
                <a:latin typeface="4803_Kwang_MD" pitchFamily="2" charset="0"/>
              </a:rPr>
              <a:t>ผลต่อผิวหนัง</a:t>
            </a:r>
          </a:p>
          <a:p>
            <a:r>
              <a:rPr lang="th-TH" sz="3200" b="1" smtClean="0">
                <a:latin typeface="4803_Kwang_MD" pitchFamily="2" charset="0"/>
              </a:rPr>
              <a:t>ฤทธิ์และอาการไม่พึงประสงค์อื่น ๆ</a:t>
            </a:r>
          </a:p>
        </p:txBody>
      </p:sp>
      <p:pic>
        <p:nvPicPr>
          <p:cNvPr id="29700" name="Picture 5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8623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9" descr="mt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66352">
            <a:off x="5991757" y="2430463"/>
            <a:ext cx="1145381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BD6F5C-2D1A-4175-8491-C7488C515442}" type="datetime1">
              <a:rPr lang="th-TH"/>
              <a:pPr/>
              <a:t>09/01/58</a:t>
            </a:fld>
            <a:endParaRPr lang="th-TH"/>
          </a:p>
        </p:txBody>
      </p:sp>
      <p:sp>
        <p:nvSpPr>
          <p:cNvPr id="2970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wittaya  kroeksukonwanich</a:t>
            </a:r>
            <a:endParaRPr lang="th-TH"/>
          </a:p>
        </p:txBody>
      </p:sp>
      <p:sp>
        <p:nvSpPr>
          <p:cNvPr id="297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74B6ED-F52E-42BD-BF26-C8134AD3A309}" type="slidenum">
              <a:rPr lang="en-US"/>
              <a:pPr/>
              <a:t>114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541704" y="285733"/>
            <a:ext cx="8915400" cy="1139825"/>
          </a:xfrm>
          <a:noFill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th-TH" sz="5400" b="1" dirty="0" smtClean="0">
                <a:latin typeface="4803_Kwang_MD" pitchFamily="2" charset="0"/>
              </a:rPr>
              <a:t>บทลงโทษของผู้ฝ่าฝืนตามพระราชบัญญัติยา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782763"/>
            <a:ext cx="8915400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h-TH" sz="3200" dirty="0" smtClean="0">
                <a:latin typeface="4803_Kwang_MD" pitchFamily="2" charset="0"/>
              </a:rPr>
              <a:t>ขายยาชุดที่มี</a:t>
            </a:r>
            <a:r>
              <a:rPr lang="th-TH" sz="3200" dirty="0" err="1" smtClean="0">
                <a:latin typeface="4803_Kwang_MD" pitchFamily="2" charset="0"/>
              </a:rPr>
              <a:t>ยาสเตียรอยด์</a:t>
            </a:r>
            <a:r>
              <a:rPr lang="th-TH" sz="3200" dirty="0" smtClean="0">
                <a:latin typeface="4803_Kwang_MD" pitchFamily="2" charset="0"/>
              </a:rPr>
              <a:t>ผสมอยู่ จำคุกไม่เกิน </a:t>
            </a:r>
            <a:r>
              <a:rPr lang="en-US" sz="3200" dirty="0" smtClean="0">
                <a:latin typeface="4803_Kwang_MD" pitchFamily="2" charset="0"/>
                <a:cs typeface="DilleniaUPC" pitchFamily="18" charset="-34"/>
              </a:rPr>
              <a:t>5</a:t>
            </a:r>
            <a:r>
              <a:rPr lang="th-TH" sz="3200" dirty="0" smtClean="0">
                <a:latin typeface="4803_Kwang_MD" pitchFamily="2" charset="0"/>
              </a:rPr>
              <a:t> ปี หรือปรับไม่เกิน </a:t>
            </a:r>
            <a:r>
              <a:rPr lang="en-US" sz="3200" dirty="0" smtClean="0">
                <a:latin typeface="4803_Kwang_MD" pitchFamily="2" charset="0"/>
                <a:cs typeface="DilleniaUPC" pitchFamily="18" charset="-34"/>
              </a:rPr>
              <a:t>50,000</a:t>
            </a:r>
            <a:r>
              <a:rPr lang="th-TH" sz="3200" dirty="0" smtClean="0">
                <a:latin typeface="4803_Kwang_MD" pitchFamily="2" charset="0"/>
              </a:rPr>
              <a:t> บาท หรือทั้งจำทั้งปรับ</a:t>
            </a:r>
          </a:p>
          <a:p>
            <a:pPr>
              <a:lnSpc>
                <a:spcPct val="80000"/>
              </a:lnSpc>
            </a:pPr>
            <a:r>
              <a:rPr lang="th-TH" sz="3200" dirty="0" smtClean="0">
                <a:latin typeface="4803_Kwang_MD" pitchFamily="2" charset="0"/>
              </a:rPr>
              <a:t>ขาย</a:t>
            </a:r>
            <a:r>
              <a:rPr lang="th-TH" sz="3200" dirty="0" err="1" smtClean="0">
                <a:latin typeface="4803_Kwang_MD" pitchFamily="2" charset="0"/>
              </a:rPr>
              <a:t>ยาสเตียรอยด์</a:t>
            </a:r>
            <a:r>
              <a:rPr lang="th-TH" sz="3200" dirty="0" smtClean="0">
                <a:latin typeface="4803_Kwang_MD" pitchFamily="2" charset="0"/>
              </a:rPr>
              <a:t>โดยไม่มีใบสั่งยา (กรณีเป็นยาควบคุมพิเศษ) / เภสัชกรไม่ควบคุมการขายยาควบคุมพิเศษ ปรับ </a:t>
            </a:r>
            <a:r>
              <a:rPr lang="en-US" sz="3200" dirty="0" smtClean="0">
                <a:latin typeface="4803_Kwang_MD" pitchFamily="2" charset="0"/>
                <a:cs typeface="DilleniaUPC" pitchFamily="18" charset="-34"/>
              </a:rPr>
              <a:t>1,000-5,000</a:t>
            </a:r>
            <a:r>
              <a:rPr lang="th-TH" sz="3200" dirty="0" smtClean="0">
                <a:latin typeface="4803_Kwang_MD" pitchFamily="2" charset="0"/>
              </a:rPr>
              <a:t> บาท</a:t>
            </a:r>
          </a:p>
          <a:p>
            <a:pPr>
              <a:lnSpc>
                <a:spcPct val="80000"/>
              </a:lnSpc>
            </a:pPr>
            <a:r>
              <a:rPr lang="th-TH" sz="3200" dirty="0" smtClean="0">
                <a:latin typeface="4803_Kwang_MD" pitchFamily="2" charset="0"/>
              </a:rPr>
              <a:t>ผู้ประกอบการขายยาอันตรายหรือยาควบคุมพิเศษ ระหว่างที่เภสัชกรไม่อยู่ปฏิบัติหน้าที่ ปรับ</a:t>
            </a:r>
            <a:r>
              <a:rPr lang="en-US" sz="3200" dirty="0" smtClean="0">
                <a:latin typeface="4803_Kwang_MD" pitchFamily="2" charset="0"/>
                <a:cs typeface="DilleniaUPC" pitchFamily="18" charset="-34"/>
              </a:rPr>
              <a:t>1,000-5,000</a:t>
            </a:r>
            <a:r>
              <a:rPr lang="th-TH" sz="3200" dirty="0" smtClean="0">
                <a:latin typeface="4803_Kwang_MD" pitchFamily="2" charset="0"/>
              </a:rPr>
              <a:t> บาท</a:t>
            </a:r>
          </a:p>
          <a:p>
            <a:pPr>
              <a:lnSpc>
                <a:spcPct val="80000"/>
              </a:lnSpc>
            </a:pPr>
            <a:r>
              <a:rPr lang="th-TH" sz="3200" dirty="0" smtClean="0">
                <a:latin typeface="4803_Kwang_MD" pitchFamily="2" charset="0"/>
              </a:rPr>
              <a:t>ผู้ประกอบการรายงานการผลิต/การนำเข้าไม่ตรงกับความจริง หรือไม่รายงานมาที่สำนักงานคณะกรรมการอาหารและยา ปรับ </a:t>
            </a:r>
            <a:r>
              <a:rPr lang="en-US" sz="3200" dirty="0" smtClean="0">
                <a:latin typeface="4803_Kwang_MD" pitchFamily="2" charset="0"/>
                <a:cs typeface="DilleniaUPC" pitchFamily="18" charset="-34"/>
              </a:rPr>
              <a:t>2,000-10,000</a:t>
            </a:r>
            <a:r>
              <a:rPr lang="th-TH" sz="3200" dirty="0" smtClean="0">
                <a:latin typeface="4803_Kwang_MD" pitchFamily="2" charset="0"/>
              </a:rPr>
              <a:t> บาท </a:t>
            </a:r>
            <a:br>
              <a:rPr lang="th-TH" sz="3200" dirty="0" smtClean="0">
                <a:latin typeface="4803_Kwang_MD" pitchFamily="2" charset="0"/>
              </a:rPr>
            </a:br>
            <a:endParaRPr lang="th-TH" sz="3200" dirty="0" smtClean="0">
              <a:latin typeface="4803_Kwang_MD" pitchFamily="2" charset="0"/>
            </a:endParaRPr>
          </a:p>
        </p:txBody>
      </p:sp>
      <p:pic>
        <p:nvPicPr>
          <p:cNvPr id="31748" name="Picture 5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835" y="5661025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387434-BFB3-4DA0-9251-18655C40A7EE}" type="datetime1">
              <a:rPr lang="th-TH"/>
              <a:pPr/>
              <a:t>09/01/58</a:t>
            </a:fld>
            <a:endParaRPr lang="th-TH"/>
          </a:p>
        </p:txBody>
      </p:sp>
      <p:sp>
        <p:nvSpPr>
          <p:cNvPr id="31750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wittaya  kroeksukonwanich</a:t>
            </a:r>
            <a:endParaRPr lang="th-TH"/>
          </a:p>
        </p:txBody>
      </p:sp>
      <p:sp>
        <p:nvSpPr>
          <p:cNvPr id="317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80F038-AD35-4464-AD7B-2EE979A53AB6}" type="slidenum">
              <a:rPr lang="en-US"/>
              <a:pPr/>
              <a:t>115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63796" y="333379"/>
            <a:ext cx="6865408" cy="1139825"/>
          </a:xfrm>
        </p:spPr>
        <p:txBody>
          <a:bodyPr/>
          <a:lstStyle/>
          <a:p>
            <a:r>
              <a:rPr lang="th-TH" b="1" smtClean="0">
                <a:solidFill>
                  <a:srgbClr val="FF0000"/>
                </a:solidFill>
                <a:latin typeface="4803_Kwang_MD" pitchFamily="2" charset="0"/>
              </a:rPr>
              <a:t>ข้อพึงปฏิบัติในการใช้สเตียรอยด์</a:t>
            </a:r>
            <a:r>
              <a:rPr lang="th-TH" smtClean="0">
                <a:solidFill>
                  <a:srgbClr val="FF0000"/>
                </a:solidFill>
                <a:latin typeface="4803_Kwang_MD" pitchFamily="2" charset="0"/>
              </a:rPr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19095" y="1500174"/>
            <a:ext cx="8915400" cy="4786346"/>
          </a:xfrm>
        </p:spPr>
        <p:txBody>
          <a:bodyPr>
            <a:normAutofit lnSpcReduction="10000"/>
          </a:bodyPr>
          <a:lstStyle/>
          <a:p>
            <a:r>
              <a:rPr lang="th-TH" sz="2800" b="1" dirty="0" smtClean="0">
                <a:latin typeface="4803_Kwang_MD" pitchFamily="2" charset="0"/>
              </a:rPr>
              <a:t>ผู้บริโภคควรได้รับการวินิจฉัยจากแพทย์ก่อนว่า มีความจำเป็นต้องใช้ยา </a:t>
            </a:r>
            <a:r>
              <a:rPr lang="th-TH" sz="2800" b="1" dirty="0" err="1" smtClean="0">
                <a:latin typeface="4803_Kwang_MD" pitchFamily="2" charset="0"/>
              </a:rPr>
              <a:t>สเตียรอยด์</a:t>
            </a:r>
            <a:r>
              <a:rPr lang="th-TH" sz="2800" b="1" dirty="0" smtClean="0">
                <a:latin typeface="4803_Kwang_MD" pitchFamily="2" charset="0"/>
              </a:rPr>
              <a:t> </a:t>
            </a:r>
          </a:p>
          <a:p>
            <a:r>
              <a:rPr lang="th-TH" sz="2800" b="1" dirty="0" smtClean="0">
                <a:latin typeface="4803_Kwang_MD" pitchFamily="2" charset="0"/>
              </a:rPr>
              <a:t>ซื้อยาจากร้านขายยาแผนปัจจุบันที่มีเภสัชกรแนะนำการใช้ยา </a:t>
            </a:r>
          </a:p>
          <a:p>
            <a:r>
              <a:rPr lang="th-TH" sz="2800" b="1" dirty="0" smtClean="0">
                <a:latin typeface="4803_Kwang_MD" pitchFamily="2" charset="0"/>
              </a:rPr>
              <a:t>หลีกเลี่ยงการซื้อยาลูกกลอนที่ไม่ได้ขึ้นทะเบียนตำรับยา หรือยาชุดที่จัดเตรียมไว้แล้ว </a:t>
            </a:r>
          </a:p>
          <a:p>
            <a:r>
              <a:rPr lang="th-TH" sz="2800" b="1" dirty="0" smtClean="0">
                <a:latin typeface="4803_Kwang_MD" pitchFamily="2" charset="0"/>
              </a:rPr>
              <a:t>สำหรับผู้ที่นิยมยาแผนโบราณประเภทยาลูกกลอน เพื่อให้มีความมั่นใจว่า จะปลอดภัย</a:t>
            </a:r>
            <a:r>
              <a:rPr lang="th-TH" sz="2800" b="1" dirty="0" err="1" smtClean="0">
                <a:latin typeface="4803_Kwang_MD" pitchFamily="2" charset="0"/>
              </a:rPr>
              <a:t>จากสเตียรอยด์</a:t>
            </a:r>
            <a:r>
              <a:rPr lang="th-TH" sz="2800" b="1" dirty="0" smtClean="0">
                <a:latin typeface="4803_Kwang_MD" pitchFamily="2" charset="0"/>
              </a:rPr>
              <a:t> ในการเลือกซื้อให้ตรวจดูฉลากที่ปิดผนึกบนภาชนะบรรจุ ว่าจะต้องมีเลขทะเบียนตำรับยาซึ่งแสดงว่าได้รับอนุญาตจากสำนักงานคณะกรรมการอาหารและยา</a:t>
            </a:r>
          </a:p>
          <a:p>
            <a:r>
              <a:rPr lang="th-TH" sz="2800" b="1" dirty="0" smtClean="0">
                <a:latin typeface="4803_Kwang_MD" pitchFamily="2" charset="0"/>
              </a:rPr>
              <a:t>การใช้ยาหยอดตาที่มีส่วนผสม</a:t>
            </a:r>
            <a:r>
              <a:rPr lang="th-TH" sz="2800" b="1" dirty="0" err="1" smtClean="0">
                <a:latin typeface="4803_Kwang_MD" pitchFamily="2" charset="0"/>
              </a:rPr>
              <a:t>ของสเตียรอยด์</a:t>
            </a:r>
            <a:r>
              <a:rPr lang="th-TH" sz="2800" b="1" dirty="0" smtClean="0">
                <a:latin typeface="4803_Kwang_MD" pitchFamily="2" charset="0"/>
              </a:rPr>
              <a:t> ไม่ควรซื้อมาใช้เองเพราะอาจทำให้ตาบอดได้  </a:t>
            </a:r>
          </a:p>
        </p:txBody>
      </p:sp>
      <p:pic>
        <p:nvPicPr>
          <p:cNvPr id="32772" name="Picture 4" descr="icon-17-073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151815" y="5429250"/>
            <a:ext cx="1031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64BBAB-B037-4246-BC7C-1C15DE5F608D}" type="slidenum">
              <a:rPr lang="en-US"/>
              <a:pPr/>
              <a:t>116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73877" y="1643055"/>
            <a:ext cx="8420100" cy="1470025"/>
          </a:xfrm>
        </p:spPr>
        <p:txBody>
          <a:bodyPr>
            <a:noAutofit/>
          </a:bodyPr>
          <a:lstStyle/>
          <a:p>
            <a:r>
              <a:rPr lang="th-TH" sz="48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การเฝ้าระวังการโฆษณาผลิตภัณฑ์สุขภาพ</a:t>
            </a:r>
            <a:endParaRPr lang="th-TH" sz="48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2" y="3214686"/>
            <a:ext cx="9867309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ขอบเขตการควบคุมการโฆษณา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บทบัญญัติของกฎหมายเกี่ยวกับเรื่องนั้น</a:t>
            </a:r>
          </a:p>
          <a:p>
            <a:pPr lvl="1"/>
            <a:r>
              <a:rPr lang="th-TH" dirty="0" smtClean="0"/>
              <a:t>ความหมายของผลิตภัณฑ์สุขภาพว่าด้วยเรื่องนั้น ๆ</a:t>
            </a:r>
          </a:p>
          <a:p>
            <a:pPr lvl="1"/>
            <a:r>
              <a:rPr lang="th-TH" dirty="0" smtClean="0"/>
              <a:t>ความหมายของ “โฆษณา” ตามกฎหมายของผลิตภัณฑ์สุขภาพ</a:t>
            </a:r>
          </a:p>
          <a:p>
            <a:pPr lvl="1"/>
            <a:r>
              <a:rPr lang="th-TH" dirty="0" smtClean="0"/>
              <a:t>เงื่อนไขการโฆษณา</a:t>
            </a:r>
          </a:p>
          <a:p>
            <a:r>
              <a:rPr lang="th-TH" dirty="0" smtClean="0"/>
              <a:t>พจนานุกรมฉบับราชบัณฑิตยสถาน พ.ศ. ๒๕๔๒</a:t>
            </a:r>
          </a:p>
          <a:p>
            <a:pPr lvl="1"/>
            <a:r>
              <a:rPr lang="th-TH" dirty="0" smtClean="0"/>
              <a:t>โฆษณา หมายถึง</a:t>
            </a:r>
          </a:p>
        </p:txBody>
      </p:sp>
    </p:spTree>
    <p:extLst>
      <p:ext uri="{BB962C8B-B14F-4D97-AF65-F5344CB8AC3E}">
        <p14:creationId xmlns="" xmlns:p14="http://schemas.microsoft.com/office/powerpoint/2010/main" val="159607710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8" name="Picture 3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25856" y="2854325"/>
            <a:ext cx="2925365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12"/>
          <p:cNvSpPr>
            <a:spLocks noChangeArrowheads="1"/>
          </p:cNvSpPr>
          <p:nvPr/>
        </p:nvSpPr>
        <p:spPr bwMode="auto">
          <a:xfrm>
            <a:off x="1" y="260350"/>
            <a:ext cx="9321271" cy="287338"/>
          </a:xfrm>
          <a:prstGeom prst="rect">
            <a:avLst/>
          </a:prstGeom>
          <a:gradFill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4100" name="Rectangle 13"/>
          <p:cNvSpPr>
            <a:spLocks noChangeArrowheads="1"/>
          </p:cNvSpPr>
          <p:nvPr/>
        </p:nvSpPr>
        <p:spPr bwMode="auto">
          <a:xfrm>
            <a:off x="-15476" y="677868"/>
            <a:ext cx="9321272" cy="287337"/>
          </a:xfrm>
          <a:prstGeom prst="rect">
            <a:avLst/>
          </a:prstGeom>
          <a:gradFill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4101" name="Rectangle 14"/>
          <p:cNvSpPr>
            <a:spLocks noChangeArrowheads="1"/>
          </p:cNvSpPr>
          <p:nvPr/>
        </p:nvSpPr>
        <p:spPr bwMode="auto">
          <a:xfrm>
            <a:off x="-8599" y="1090618"/>
            <a:ext cx="9321272" cy="287337"/>
          </a:xfrm>
          <a:prstGeom prst="rect">
            <a:avLst/>
          </a:prstGeom>
          <a:gradFill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799824" y="3446464"/>
            <a:ext cx="4681273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th-TH" b="1">
                <a:solidFill>
                  <a:srgbClr val="000099"/>
                </a:solidFill>
                <a:latin typeface="Browallia New" pitchFamily="34" charset="-34"/>
                <a:cs typeface="JasmineUPC" pitchFamily="18" charset="-34"/>
              </a:rPr>
              <a:t>การกระทำด้วยวิธีการใดๆ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th-TH" b="1">
                <a:solidFill>
                  <a:srgbClr val="000099"/>
                </a:solidFill>
                <a:latin typeface="Browallia New" pitchFamily="34" charset="-34"/>
                <a:cs typeface="JasmineUPC" pitchFamily="18" charset="-34"/>
              </a:rPr>
              <a:t>ให้ประชาชนเห็นหรือทราบข้อความ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th-TH" b="1" i="1">
                <a:solidFill>
                  <a:srgbClr val="000099"/>
                </a:solidFill>
                <a:latin typeface="Browallia New" pitchFamily="34" charset="-34"/>
                <a:cs typeface="JasmineUPC" pitchFamily="18" charset="-34"/>
              </a:rPr>
              <a:t>เพื่อประโยชน์ทางการค้า</a:t>
            </a:r>
            <a:endParaRPr lang="th-TH" b="1">
              <a:solidFill>
                <a:srgbClr val="000099"/>
              </a:solidFill>
              <a:latin typeface="Browallia New" pitchFamily="34" charset="-34"/>
              <a:cs typeface="JasmineUPC" pitchFamily="18" charset="-34"/>
            </a:endParaRP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729545" y="5"/>
            <a:ext cx="3176455" cy="1152525"/>
            <a:chOff x="3913" y="0"/>
            <a:chExt cx="1847" cy="726"/>
          </a:xfrm>
        </p:grpSpPr>
        <p:sp>
          <p:nvSpPr>
            <p:cNvPr id="4112" name="Rectangle 6"/>
            <p:cNvSpPr>
              <a:spLocks noChangeArrowheads="1"/>
            </p:cNvSpPr>
            <p:nvPr/>
          </p:nvSpPr>
          <p:spPr bwMode="auto">
            <a:xfrm>
              <a:off x="4921" y="0"/>
              <a:ext cx="839" cy="436"/>
            </a:xfrm>
            <a:prstGeom prst="rect">
              <a:avLst/>
            </a:prstGeom>
            <a:noFill/>
            <a:ln w="57150">
              <a:solidFill>
                <a:srgbClr val="9797D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2" name="Rectangle 7"/>
            <p:cNvSpPr>
              <a:spLocks noChangeArrowheads="1"/>
            </p:cNvSpPr>
            <p:nvPr/>
          </p:nvSpPr>
          <p:spPr bwMode="auto">
            <a:xfrm>
              <a:off x="4422" y="164"/>
              <a:ext cx="839" cy="436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4114" name="Rectangle 8"/>
            <p:cNvSpPr>
              <a:spLocks noChangeArrowheads="1"/>
            </p:cNvSpPr>
            <p:nvPr/>
          </p:nvSpPr>
          <p:spPr bwMode="auto">
            <a:xfrm>
              <a:off x="5103" y="363"/>
              <a:ext cx="521" cy="363"/>
            </a:xfrm>
            <a:prstGeom prst="rect">
              <a:avLst/>
            </a:prstGeom>
            <a:noFill/>
            <a:ln w="57150">
              <a:solidFill>
                <a:srgbClr val="9797D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4115" name="Rectangle 9"/>
            <p:cNvSpPr>
              <a:spLocks noChangeArrowheads="1"/>
            </p:cNvSpPr>
            <p:nvPr/>
          </p:nvSpPr>
          <p:spPr bwMode="auto">
            <a:xfrm>
              <a:off x="3913" y="245"/>
              <a:ext cx="748" cy="272"/>
            </a:xfrm>
            <a:prstGeom prst="rect">
              <a:avLst/>
            </a:prstGeom>
            <a:noFill/>
            <a:ln w="57150">
              <a:solidFill>
                <a:srgbClr val="9797D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4116" name="Rectangle 10"/>
            <p:cNvSpPr>
              <a:spLocks noChangeArrowheads="1"/>
            </p:cNvSpPr>
            <p:nvPr/>
          </p:nvSpPr>
          <p:spPr bwMode="auto">
            <a:xfrm>
              <a:off x="4004" y="74"/>
              <a:ext cx="272" cy="227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4104" name="WordArt 15"/>
          <p:cNvSpPr>
            <a:spLocks noChangeArrowheads="1" noChangeShapeType="1" noTextEdit="1"/>
          </p:cNvSpPr>
          <p:nvPr/>
        </p:nvSpPr>
        <p:spPr bwMode="auto">
          <a:xfrm>
            <a:off x="662123" y="74617"/>
            <a:ext cx="4447381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JasmineUPC"/>
              </a:rPr>
              <a:t>“การโฆษณา”</a:t>
            </a:r>
          </a:p>
        </p:txBody>
      </p:sp>
      <p:pic>
        <p:nvPicPr>
          <p:cNvPr id="4113" name="Picture 17" descr="00046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5092" y="957267"/>
            <a:ext cx="2839377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2" name="Picture 26" descr="แผ่นป้าย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296993"/>
            <a:ext cx="4328716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Picture 27" descr="p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32424" y="3141668"/>
            <a:ext cx="2841096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4" name="Picture 28" descr="c_chef_right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375153" y="981080"/>
            <a:ext cx="2321719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29" descr="j023275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25621" y="4795838"/>
            <a:ext cx="1950244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7" name="Picture 31" descr="j037933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889371" y="4797430"/>
            <a:ext cx="1955403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9" name="Picture 33" descr="plight1252_20080807_142717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918722" y="4997455"/>
            <a:ext cx="2792942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9132096" y="6267455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>
                <a:cs typeface="JasmineUPC" pitchFamily="18" charset="-34"/>
              </a:rPr>
              <a:t>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22"/>
          <p:cNvSpPr>
            <a:spLocks noChangeArrowheads="1"/>
          </p:cNvSpPr>
          <p:nvPr/>
        </p:nvSpPr>
        <p:spPr bwMode="auto">
          <a:xfrm>
            <a:off x="5252244" y="231780"/>
            <a:ext cx="4406106" cy="1198563"/>
          </a:xfrm>
          <a:prstGeom prst="roundRect">
            <a:avLst>
              <a:gd name="adj" fmla="val 16667"/>
            </a:avLst>
          </a:pr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43706" y="1789118"/>
            <a:ext cx="9190567" cy="1944687"/>
            <a:chOff x="258" y="1127"/>
            <a:chExt cx="5344" cy="1225"/>
          </a:xfrm>
        </p:grpSpPr>
        <p:sp>
          <p:nvSpPr>
            <p:cNvPr id="3088" name="Rectangle 23"/>
            <p:cNvSpPr>
              <a:spLocks noChangeArrowheads="1"/>
            </p:cNvSpPr>
            <p:nvPr/>
          </p:nvSpPr>
          <p:spPr bwMode="auto">
            <a:xfrm>
              <a:off x="258" y="1399"/>
              <a:ext cx="5126" cy="953"/>
            </a:xfrm>
            <a:prstGeom prst="rect">
              <a:avLst/>
            </a:prstGeom>
            <a:noFill/>
            <a:ln w="76200">
              <a:pattFill prst="weave">
                <a:fgClr>
                  <a:srgbClr val="CC0099"/>
                </a:fgClr>
                <a:bgClr>
                  <a:srgbClr val="FFFFFF"/>
                </a:bgClr>
              </a:patt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089" name="AutoShape 24"/>
            <p:cNvSpPr>
              <a:spLocks noChangeArrowheads="1"/>
            </p:cNvSpPr>
            <p:nvPr/>
          </p:nvSpPr>
          <p:spPr bwMode="auto">
            <a:xfrm>
              <a:off x="2925" y="1127"/>
              <a:ext cx="2677" cy="372"/>
            </a:xfrm>
            <a:prstGeom prst="roundRect">
              <a:avLst>
                <a:gd name="adj" fmla="val 16667"/>
              </a:avLst>
            </a:prstGeom>
            <a:solidFill>
              <a:srgbClr val="FF85D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090" name="Text Box 7"/>
            <p:cNvSpPr txBox="1">
              <a:spLocks noChangeArrowheads="1"/>
            </p:cNvSpPr>
            <p:nvPr/>
          </p:nvSpPr>
          <p:spPr bwMode="auto">
            <a:xfrm>
              <a:off x="2934" y="1154"/>
              <a:ext cx="264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h-TH" b="1">
                  <a:latin typeface="Browallia New" pitchFamily="34" charset="-34"/>
                  <a:cs typeface="JasmineUPC" pitchFamily="18" charset="-34"/>
                </a:rPr>
                <a:t>พจนานุกรมฉบับราชบัณฑิตยสถาน</a:t>
              </a:r>
            </a:p>
          </p:txBody>
        </p:sp>
        <p:sp>
          <p:nvSpPr>
            <p:cNvPr id="3091" name="Text Box 8"/>
            <p:cNvSpPr txBox="1">
              <a:spLocks noChangeArrowheads="1"/>
            </p:cNvSpPr>
            <p:nvPr/>
          </p:nvSpPr>
          <p:spPr bwMode="auto">
            <a:xfrm>
              <a:off x="340" y="1444"/>
              <a:ext cx="4899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thaiDist">
                <a:spcBef>
                  <a:spcPct val="50000"/>
                </a:spcBef>
              </a:pPr>
              <a:r>
                <a:rPr lang="th-TH" b="1">
                  <a:latin typeface="Browallia New" pitchFamily="34" charset="-34"/>
                  <a:cs typeface="JasmineUPC" pitchFamily="18" charset="-34"/>
                </a:rPr>
                <a:t> โฆษณา หมายถึง เผยแพร่ข้อความออกไปยังสาธารณชน ป่าวร้อง ป่าวประกาศ กระทำการไม่ว่าโดยวิธีใดๆ ให้ประชาชนเห็นหรือทราบข้อความเพื่อประโยชน์ทางการค้า</a:t>
              </a:r>
            </a:p>
          </p:txBody>
        </p:sp>
      </p:grp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428232" y="404813"/>
            <a:ext cx="7666831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AC1"/>
              </a:gs>
              <a:gs pos="50000">
                <a:schemeClr val="bg1"/>
              </a:gs>
              <a:gs pos="100000">
                <a:srgbClr val="FFDAC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468705" y="433388"/>
            <a:ext cx="491516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sz="4800" b="1">
                <a:effectLst>
                  <a:outerShdw blurRad="38100" dist="38100" dir="2700000" algn="tl">
                    <a:srgbClr val="C0C0C0"/>
                  </a:outerShdw>
                </a:effectLst>
                <a:latin typeface="Browallia New" pitchFamily="34" charset="-34"/>
                <a:cs typeface="JasmineUPC" pitchFamily="18" charset="-34"/>
              </a:rPr>
              <a:t>นิยามและความหมาย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59186" y="3357568"/>
            <a:ext cx="8956675" cy="3106737"/>
            <a:chOff x="267" y="2115"/>
            <a:chExt cx="5208" cy="1957"/>
          </a:xfrm>
        </p:grpSpPr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267" y="2523"/>
              <a:ext cx="5208" cy="1549"/>
              <a:chOff x="267" y="2523"/>
              <a:chExt cx="5208" cy="1549"/>
            </a:xfrm>
          </p:grpSpPr>
          <p:sp>
            <p:nvSpPr>
              <p:cNvPr id="3082" name="Text Box 10"/>
              <p:cNvSpPr txBox="1">
                <a:spLocks noChangeArrowheads="1"/>
              </p:cNvSpPr>
              <p:nvPr/>
            </p:nvSpPr>
            <p:spPr bwMode="auto">
              <a:xfrm>
                <a:off x="340" y="3521"/>
                <a:ext cx="498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1">
                  <a:latin typeface="Browallia New" pitchFamily="34" charset="-34"/>
                  <a:cs typeface="Browallia New" pitchFamily="34" charset="-34"/>
                </a:endParaRPr>
              </a:p>
            </p:txBody>
          </p:sp>
          <p:sp>
            <p:nvSpPr>
              <p:cNvPr id="3083" name="Text Box 11"/>
              <p:cNvSpPr txBox="1">
                <a:spLocks noChangeArrowheads="1"/>
              </p:cNvSpPr>
              <p:nvPr/>
            </p:nvSpPr>
            <p:spPr bwMode="auto">
              <a:xfrm>
                <a:off x="312" y="2877"/>
                <a:ext cx="5035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thaiDist">
                  <a:spcBef>
                    <a:spcPct val="50000"/>
                  </a:spcBef>
                </a:pPr>
                <a:r>
                  <a:rPr lang="th-TH" b="1" dirty="0">
                    <a:latin typeface="Browallia New" pitchFamily="34" charset="-34"/>
                    <a:cs typeface="JasmineUPC" pitchFamily="18" charset="-34"/>
                  </a:rPr>
                  <a:t>โฆษณา หมายความรวมถึง การกระทำไม่ว่าโดยวิธีใดๆ ให้ประชาชนทราบข้อความเพื่อประโยชน์ทางการค้า</a:t>
                </a:r>
              </a:p>
            </p:txBody>
          </p:sp>
          <p:sp>
            <p:nvSpPr>
              <p:cNvPr id="3084" name="Text Box 12"/>
              <p:cNvSpPr txBox="1">
                <a:spLocks noChangeArrowheads="1"/>
              </p:cNvSpPr>
              <p:nvPr/>
            </p:nvSpPr>
            <p:spPr bwMode="auto">
              <a:xfrm>
                <a:off x="304" y="3476"/>
                <a:ext cx="5171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thaiDist">
                  <a:spcBef>
                    <a:spcPct val="50000"/>
                  </a:spcBef>
                </a:pPr>
                <a:r>
                  <a:rPr lang="th-TH" b="1" dirty="0">
                    <a:latin typeface="Browallia New" pitchFamily="34" charset="-34"/>
                    <a:cs typeface="JasmineUPC" pitchFamily="18" charset="-34"/>
                  </a:rPr>
                  <a:t>ข้อความ หมายถึง บทความ สื่อภาพ ภาพยนตร์หรือเสียง ซึ่งสื่อให้เห็นหรือเข้าใจได้ในความหมาย</a:t>
                </a:r>
              </a:p>
            </p:txBody>
          </p:sp>
          <p:sp>
            <p:nvSpPr>
              <p:cNvPr id="3085" name="Rectangle 25"/>
              <p:cNvSpPr>
                <a:spLocks noChangeArrowheads="1"/>
              </p:cNvSpPr>
              <p:nvPr/>
            </p:nvSpPr>
            <p:spPr bwMode="auto">
              <a:xfrm>
                <a:off x="267" y="2795"/>
                <a:ext cx="5198" cy="1270"/>
              </a:xfrm>
              <a:prstGeom prst="rect">
                <a:avLst/>
              </a:prstGeom>
              <a:noFill/>
              <a:ln w="76200">
                <a:pattFill prst="weave">
                  <a:fgClr>
                    <a:schemeClr val="folHlink"/>
                  </a:fgClr>
                  <a:bgClr>
                    <a:srgbClr val="FFFFFF"/>
                  </a:bgClr>
                </a:patt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>
                  <a:cs typeface="Cordia New" pitchFamily="34" charset="-34"/>
                </a:endParaRPr>
              </a:p>
            </p:txBody>
          </p:sp>
          <p:sp>
            <p:nvSpPr>
              <p:cNvPr id="3086" name="AutoShape 26"/>
              <p:cNvSpPr>
                <a:spLocks noChangeArrowheads="1"/>
              </p:cNvSpPr>
              <p:nvPr/>
            </p:nvSpPr>
            <p:spPr bwMode="auto">
              <a:xfrm>
                <a:off x="340" y="2523"/>
                <a:ext cx="3311" cy="372"/>
              </a:xfrm>
              <a:prstGeom prst="roundRect">
                <a:avLst>
                  <a:gd name="adj" fmla="val 16667"/>
                </a:avLst>
              </a:prstGeom>
              <a:solidFill>
                <a:srgbClr val="CEFF4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>
                  <a:cs typeface="Cordia New" pitchFamily="34" charset="-34"/>
                </a:endParaRPr>
              </a:p>
            </p:txBody>
          </p:sp>
          <p:sp>
            <p:nvSpPr>
              <p:cNvPr id="3087" name="Text Box 9"/>
              <p:cNvSpPr txBox="1">
                <a:spLocks noChangeArrowheads="1"/>
              </p:cNvSpPr>
              <p:nvPr/>
            </p:nvSpPr>
            <p:spPr bwMode="auto">
              <a:xfrm>
                <a:off x="285" y="2550"/>
                <a:ext cx="344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h-TH" b="1">
                    <a:latin typeface="Browallia New" pitchFamily="34" charset="-34"/>
                    <a:cs typeface="JasmineUPC" pitchFamily="18" charset="-34"/>
                  </a:rPr>
                  <a:t>พระราชบัญญัติคุ้มครองผู้บริโภค พ.ศ. 2522</a:t>
                </a:r>
              </a:p>
            </p:txBody>
          </p:sp>
        </p:grpSp>
        <p:pic>
          <p:nvPicPr>
            <p:cNvPr id="3081" name="Picture 29" descr="kapook_23134"/>
            <p:cNvPicPr>
              <a:picLocks noChangeAspect="1" noChangeArrowheads="1" noCrop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4150" y="2115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ยา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อาทิ ยารักษาโรคชนิดต่าง ๆ ทั้งที่เป็นยาแผนปัจจุบัน  ยาแผนโบราณ และยาแผนปัจจุบัน  ยาแผนโบราณ  และยาแผนปัจจุบันเฉพาะยาบรรจุเสร็จที่ไม่ใช่ยาอันตราย หรือยาควบคุมพิเศษ</a:t>
            </a:r>
          </a:p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อาหาร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อาทิ อาหารในภาชนะบรรจุที่ปิดสนิท กาแฟปรุงสำเร็จ เครื่องดื่มผสมสารสกัดต่าง ๆ ผลิตภัณฑ์เสริมอาหารต่าง ๆ เช่น ใยอาหารชนิดเม็ด ไคโตซาน สารสกัดจากส้มแขก โคเอนไซม์คิว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เทน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กลูตา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ไทโอน สารสกัดจากถั่วขาว  น้ำคลอโรฟิลล์ เป็นต้น</a:t>
            </a:r>
          </a:p>
        </p:txBody>
      </p:sp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5071399" y="231780"/>
            <a:ext cx="4562124" cy="1198563"/>
          </a:xfrm>
          <a:prstGeom prst="roundRect">
            <a:avLst>
              <a:gd name="adj" fmla="val 16667"/>
            </a:avLst>
          </a:pr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5" name="AutoShape 21"/>
          <p:cNvSpPr>
            <a:spLocks noChangeArrowheads="1"/>
          </p:cNvSpPr>
          <p:nvPr/>
        </p:nvSpPr>
        <p:spPr bwMode="auto">
          <a:xfrm>
            <a:off x="2553877" y="500042"/>
            <a:ext cx="5654661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AC1"/>
              </a:gs>
              <a:gs pos="50000">
                <a:schemeClr val="bg1"/>
              </a:gs>
              <a:gs pos="100000">
                <a:srgbClr val="FFDAC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327788" y="500042"/>
            <a:ext cx="491516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owallia New" pitchFamily="34" charset="-34"/>
                <a:cs typeface="JasmineUPC" pitchFamily="18" charset="-34"/>
              </a:rPr>
              <a:t>ผลิตภัณฑ์สุขภาพ</a:t>
            </a:r>
            <a:endParaRPr lang="th-TH" sz="4800" b="1" dirty="0">
              <a:effectLst>
                <a:outerShdw blurRad="38100" dist="38100" dir="2700000" algn="tl">
                  <a:srgbClr val="C0C0C0"/>
                </a:outerShdw>
              </a:effectLst>
              <a:latin typeface="Browallia New" pitchFamily="34" charset="-34"/>
              <a:cs typeface="JasmineUPC" pitchFamily="18" charset="-34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เครื่องสำอาง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อาทิ ผลิตภัณฑ์ทำความสะอาดผิวหน้า ครีมหรือ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โลชั่น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บำรุงผิว น้ำยาสระผม สบู่ ครีมรองพื้น แป้งทาหน้า ลิปสติก น้ำหอม ครีมกันแดด ผลิตภัณฑ์ย้อมผม เจ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ลแต่ง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ผม ผลิตภัณฑ์ทาเล็บ</a:t>
            </a:r>
          </a:p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เครื่องมือแพทย์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อาทิ ถุงยางอนามัย เก้าอี้ ไฟฟ้าสถิต คอน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แทค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เลนส์ รวมถึง คอน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แทค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เลนส์แฟชั่น เครื่องนวด ที่นอนแม่เหล็ก </a:t>
            </a:r>
            <a:r>
              <a:rPr lang="th-TH" sz="2800" dirty="0" err="1" smtClean="0">
                <a:latin typeface="TH SarabunPSK" pitchFamily="34" charset="-34"/>
                <a:cs typeface="TH SarabunPSK" pitchFamily="34" charset="-34"/>
              </a:rPr>
              <a:t>พลา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สเตอร์แม่เหล็ก เครื่องสั่นสะเทือน</a:t>
            </a:r>
          </a:p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วัตถุอันตรายที่ใช้ในบ้านเรือน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อาทิ  ผลิตภัณฑ์ป้องกันและกำจัดแมลงในบ้านเรือน ผลิตภัณฑ์ซักผ้าชนิดเหลว ผลิตภัณฑ์ทำความสะอาดห้องน้ำ ผลิตภัณฑ์ลบคำผิด</a:t>
            </a:r>
          </a:p>
          <a:p>
            <a:pPr marL="179388" indent="901700">
              <a:buNone/>
            </a:pP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5252244" y="231780"/>
            <a:ext cx="4406106" cy="1198563"/>
          </a:xfrm>
          <a:prstGeom prst="roundRect">
            <a:avLst>
              <a:gd name="adj" fmla="val 16667"/>
            </a:avLst>
          </a:pr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5" name="AutoShape 21"/>
          <p:cNvSpPr>
            <a:spLocks noChangeArrowheads="1"/>
          </p:cNvSpPr>
          <p:nvPr/>
        </p:nvSpPr>
        <p:spPr bwMode="auto">
          <a:xfrm>
            <a:off x="2553877" y="500042"/>
            <a:ext cx="5654661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AC1"/>
              </a:gs>
              <a:gs pos="50000">
                <a:schemeClr val="bg1"/>
              </a:gs>
              <a:gs pos="100000">
                <a:srgbClr val="FFDAC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327788" y="500042"/>
            <a:ext cx="491516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owallia New" pitchFamily="34" charset="-34"/>
                <a:cs typeface="JasmineUPC" pitchFamily="18" charset="-34"/>
              </a:rPr>
              <a:t>ผลิตภัณฑ์สุขภาพ</a:t>
            </a:r>
            <a:endParaRPr lang="th-TH" sz="4800" b="1" dirty="0">
              <a:effectLst>
                <a:outerShdw blurRad="38100" dist="38100" dir="2700000" algn="tl">
                  <a:srgbClr val="C0C0C0"/>
                </a:outerShdw>
              </a:effectLst>
              <a:latin typeface="Browallia New" pitchFamily="34" charset="-34"/>
              <a:cs typeface="JasmineUPC" pitchFamily="18" charset="-34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AutoShape 22"/>
          <p:cNvSpPr>
            <a:spLocks noChangeArrowheads="1"/>
          </p:cNvSpPr>
          <p:nvPr/>
        </p:nvSpPr>
        <p:spPr bwMode="auto">
          <a:xfrm>
            <a:off x="5252244" y="231780"/>
            <a:ext cx="4406106" cy="1198563"/>
          </a:xfrm>
          <a:prstGeom prst="roundRect">
            <a:avLst>
              <a:gd name="adj" fmla="val 16667"/>
            </a:avLst>
          </a:pr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7" name="AutoShape 21"/>
          <p:cNvSpPr>
            <a:spLocks noChangeArrowheads="1"/>
          </p:cNvSpPr>
          <p:nvPr/>
        </p:nvSpPr>
        <p:spPr bwMode="auto">
          <a:xfrm>
            <a:off x="2553877" y="500042"/>
            <a:ext cx="5654661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AC1"/>
              </a:gs>
              <a:gs pos="50000">
                <a:schemeClr val="bg1"/>
              </a:gs>
              <a:gs pos="100000">
                <a:srgbClr val="FFDAC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วิธีการควบคุมการโฆษณา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ต้องขออนุญาตเสียก่อน เมื่อได้รับอนุญาตจึงจะโฆษณาได้ (ตามพรบ. อาหาร , พรบ.ยา, พรบ.เครื่องมือแพทย์)</a:t>
            </a:r>
          </a:p>
          <a:p>
            <a:r>
              <a:rPr lang="th-TH" dirty="0" smtClean="0"/>
              <a:t>ไม่ได้กำหนดให้ต้องยื่นขออนุญาตก่อนทำการโฆษณาหากจะทำการโฆษณาจะต้องกระทำได้ภายในขอบเขตของกฎหมายที่กำหนด (พรบ. เครื่องสำอาง , พรบ.วัตถุอันตราย)</a:t>
            </a:r>
          </a:p>
          <a:p>
            <a:r>
              <a:rPr lang="th-TH" dirty="0" smtClean="0"/>
              <a:t>ห้ามการโฆษณาผลิตภัณฑ์ต่อประชาชน เว้นแต่ผู้ประกอบวิชาชีพ บางวิชาชีพ (ตามพรบ.ยา)</a:t>
            </a:r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49434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วัตถุเสพติด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อาทิ  ยาเสพติด ที่มีการใช้ประโยชน์ทางการแพทย์ เช่น  มอร์ฟีน  ฝิ่นยา  หรือ วัตถุที่ออกฤทธิ์ต่อจิตและประสาน เช่น ยานอนหลับ ยาลดความอ้วนบางชนิด แม้แต่สารระเหย จำพวก ทินเนอร์ แลกเกอร์ กาวยาง </a:t>
            </a:r>
          </a:p>
          <a:p>
            <a:pPr marL="179388" indent="901700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ผลิตภัณฑ์สุขภาพ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ที่มักจะพบการโฆษณาโอ้อวดเกินจริง ได้แก่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ยา อาหาร เครื่องมือแพทย์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และ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เครื่องสำอาง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5252244" y="231780"/>
            <a:ext cx="4406106" cy="1198563"/>
          </a:xfrm>
          <a:prstGeom prst="roundRect">
            <a:avLst>
              <a:gd name="adj" fmla="val 16667"/>
            </a:avLst>
          </a:prstGeom>
          <a:solidFill>
            <a:srgbClr val="99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5" name="AutoShape 21"/>
          <p:cNvSpPr>
            <a:spLocks noChangeArrowheads="1"/>
          </p:cNvSpPr>
          <p:nvPr/>
        </p:nvSpPr>
        <p:spPr bwMode="auto">
          <a:xfrm>
            <a:off x="2553877" y="500042"/>
            <a:ext cx="5654661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AC1"/>
              </a:gs>
              <a:gs pos="50000">
                <a:schemeClr val="bg1"/>
              </a:gs>
              <a:gs pos="100000">
                <a:srgbClr val="FFDAC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327788" y="500042"/>
            <a:ext cx="491516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rowallia New" pitchFamily="34" charset="-34"/>
                <a:cs typeface="JasmineUPC" pitchFamily="18" charset="-34"/>
              </a:rPr>
              <a:t>ผลิตภัณฑ์สุขภาพ</a:t>
            </a:r>
            <a:endParaRPr lang="th-TH" sz="4800" b="1" dirty="0">
              <a:effectLst>
                <a:outerShdw blurRad="38100" dist="38100" dir="2700000" algn="tl">
                  <a:srgbClr val="C0C0C0"/>
                </a:outerShdw>
              </a:effectLst>
              <a:latin typeface="Browallia New" pitchFamily="34" charset="-34"/>
              <a:cs typeface="JasmineUPC" pitchFamily="18" charset="-34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TH SarabunPSK" pitchFamily="34" charset="-34"/>
                <a:cs typeface="TH SarabunPSK" pitchFamily="34" charset="-34"/>
              </a:rPr>
              <a:t>การเฝ้าระวังโฆษณายา</a:t>
            </a:r>
            <a:endParaRPr lang="th-TH" sz="4800" b="1" dirty="0">
              <a:solidFill>
                <a:schemeClr val="tx2">
                  <a:lumMod val="50000"/>
                </a:schemeClr>
              </a:solidFill>
              <a:effectLst>
                <a:glow rad="228600">
                  <a:srgbClr val="00B050">
                    <a:alpha val="40000"/>
                  </a:srgb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ยา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เป็นผลิตภัณฑ์ที่ผู้ซื้อคาดหวังว่า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“รักษาโรคได้แน่นอน”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จึงมีผู้อาศัยความคิดดังกล่าว โฆษณายาเกินกว่าสรรพคุณที่ได้รับอนุญาต เช่น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เพิ่มสมรรถภาพทางเพศ ฟื้นฟูตับ ไต  รักษาเบาหวาน 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ข้อความโฆษณาที่ห้าม เช่น 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รับรองยาว่า “แพทย์ (ชื่อ).. รับรอง ใช้แล้ว หายปวดหลังเลย” 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โฆษณาเกินจริง เช่น “ แก้อาการหลงลืม , รักษาโรคเอดส์ได้ , ละลายไขมัน , ลดไขมัน , ลดน้ำตาลในเลือด , เสริมสมรรถภาพทางเพศ”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และการโฆษณาอื่น ๆ ตามที่กฎหมายได้ห้ามไว้</a:t>
            </a:r>
          </a:p>
          <a:p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chemeClr val="tx2">
                    <a:lumMod val="50000"/>
                  </a:schemeClr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TH SarabunPSK" pitchFamily="34" charset="-34"/>
                <a:cs typeface="TH SarabunPSK" pitchFamily="34" charset="-34"/>
              </a:rPr>
              <a:t>ความหมายของยา</a:t>
            </a:r>
            <a:endParaRPr lang="th-TH" sz="4800" b="1" dirty="0">
              <a:solidFill>
                <a:schemeClr val="tx2">
                  <a:lumMod val="50000"/>
                </a:schemeClr>
              </a:solidFill>
              <a:effectLst>
                <a:glow rad="228600">
                  <a:srgbClr val="00B050">
                    <a:alpha val="40000"/>
                  </a:srgb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ยา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หมายความว่า</a:t>
            </a:r>
          </a:p>
          <a:p>
            <a:pPr marL="0" indent="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๑ วัตถุที่รับรองไว้ในตำรายาที่รัฐมนตรีประกาศ</a:t>
            </a:r>
          </a:p>
          <a:p>
            <a:pPr marL="0" indent="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๒ วัตถุที่มุ่งหมายสำหรับใช้ในการวินิจฉัย บำบัด บรรเท่า รักษา หรือ ป้องกันโรค หรือความเจ็บป่วยของมนุษย์หรือสัตว์</a:t>
            </a:r>
          </a:p>
          <a:p>
            <a:pPr marL="0" indent="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๓ วัตถุที่เป็นเภสัชเคมีภัณฑ์หรือเภสัชเคมีภัณฑ์กึ่งสำเร็จรูปหรือ</a:t>
            </a:r>
          </a:p>
          <a:p>
            <a:pPr marL="0" indent="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๔ วัตถุที่มุ่งหมายสำหรับให้เกิดผลแก่สุขภาพ โครงสร้างหรือการกระทำหน้าที่สด ๆ ของร่างกายมนุษย์หรือสัตว์</a:t>
            </a:r>
          </a:p>
          <a:p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790974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41704" y="1285863"/>
            <a:ext cx="8915400" cy="476886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การโฆษณายาตามมาตรา </a:t>
            </a:r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88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ระบุว่า การโฆษณาขายยาจะต้อง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ไม่เป็นการโอ้อวดสรรพคุณยาหรือวัตถุอันเป็นส่วนประกอบของยาว่าสามารถบำบัดบรรเทา รักษา หรือป้องกันโรคหรือความเจ็บป่วยได้ อย่างศักดิ์สิทธิ์หรือขายขาด หรือใช้ถ้อยคำอื่นใดที่มีความหมายทำนองเดียวกัน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ไม่แสดงสรรพคุณยาอันเป็นเท็จหรือเกินความจริง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ทำให้เข้าใจว่ามีวัตถุใดเป็นตัวยาหรือเป็นส่วนประกอบของยาซึ่งความจริงไม่มีวัตถุหรือส่วนประกอบนั้นในยา หรือมีแต่ไม่เท่าที่ทำให้เข้าใจ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ไม่ทำให้เข้าใจว่าเป็นยาทำให้แท้งลูกหรือยาขับระดูอย่างแรง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ไม่ทำให้เข้าใจว่าเป็นยาบำรุงกามหรือยาคุมกำเนิด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ไม่แสดงสรรพคุณยาอันตรายหรือยาควบคุมพิเศษ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ไม่มีการรับรองหรือยกย่องสรรพคุณยาโดยบุคคลอื่น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ไม่แสดงสรรพคุณยาว่าสามารถบำบัด บรรเทา รักษาหรือป้องกันโรค เบาหวาน มะเร็ง อัมพาต วัณโรค โรคเรื้อน หรืออาการของสมอง หัวใจ ปอด ตับ ม้าม ไต</a:t>
            </a:r>
            <a:endParaRPr lang="en-US" sz="24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sz="24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sz="2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729545" y="30168"/>
            <a:ext cx="3176455" cy="1152525"/>
            <a:chOff x="6211888" y="30163"/>
            <a:chExt cx="2932112" cy="1152526"/>
          </a:xfrm>
        </p:grpSpPr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11" name="AutoShape 17"/>
          <p:cNvSpPr>
            <a:spLocks noChangeArrowheads="1"/>
          </p:cNvSpPr>
          <p:nvPr/>
        </p:nvSpPr>
        <p:spPr bwMode="auto">
          <a:xfrm>
            <a:off x="350840" y="288930"/>
            <a:ext cx="7666831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ACA74"/>
              </a:gs>
              <a:gs pos="50000">
                <a:schemeClr val="bg1"/>
              </a:gs>
              <a:gs pos="100000">
                <a:srgbClr val="7ACA7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64313" y="363660"/>
            <a:ext cx="78165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พระราชบัญญัติยา 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พ.ศ.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2510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95300" y="1357298"/>
            <a:ext cx="8915400" cy="4768865"/>
          </a:xfrm>
        </p:spPr>
        <p:txBody>
          <a:bodyPr>
            <a:noAutofit/>
          </a:bodyPr>
          <a:lstStyle/>
          <a:p>
            <a:pPr marL="82550" indent="457200"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การโฆษณายาตามมาตรา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88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ทวิ การโฆษณาขายยาทางวิทยุกระจายเสียง เครื่องขยายเสียง  วิทยุโทรทัศน์  ทางฉายภาพหรือภาพยนตร์ หรือทางสิ่งพิมพ์จะต้อง</a:t>
            </a:r>
          </a:p>
          <a:p>
            <a:pPr marL="82550" indent="180975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ได้รับอนุมัติข้อความ เสียง หรือภาพที่ใช้ในการโฆษณาจากผู้อนุญาต</a:t>
            </a:r>
          </a:p>
          <a:p>
            <a:pPr marL="82550" indent="180975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ปฏิบัติตามเงื่อนไขที่ผู้อนุญาตกำหนด</a:t>
            </a:r>
          </a:p>
          <a:p>
            <a:pPr marL="82550" indent="457200"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การโฆษณายาตามมาตรา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89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ห้ามมิให้โฆษณาขายยาโดยไม่สุภาพ หรือโดยการร้องรำทำเพลง หรือแสดงความทุกข์ทรมานของผู้ป่วย</a:t>
            </a:r>
          </a:p>
          <a:p>
            <a:pPr marL="82550" indent="457200"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การโฆษณายาตามมาตรา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90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ห้ามมิให้โฆษณาขายยาโดยวิธีแถมพกหรือออกสลากรางวัล</a:t>
            </a:r>
          </a:p>
          <a:p>
            <a:pPr marL="82550" indent="457200"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มีโทษมาตรา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124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ผู้ใดโฆษณาขายยาโดยฝ่าฝืนมาตรา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88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88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ทวิ 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89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หรือมาตรา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90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ต้องระวางโทษปรับไม่เกินหนึ่งแสนบาท</a:t>
            </a:r>
          </a:p>
          <a:p>
            <a:pPr marL="82550" indent="457200">
              <a:buNone/>
            </a:pPr>
            <a:endParaRPr lang="th-TH" sz="24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en-US" sz="20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sz="20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729545" y="30168"/>
            <a:ext cx="3176455" cy="1152525"/>
            <a:chOff x="6211888" y="30163"/>
            <a:chExt cx="2932112" cy="1152526"/>
          </a:xfrm>
        </p:grpSpPr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11" name="AutoShape 17"/>
          <p:cNvSpPr>
            <a:spLocks noChangeArrowheads="1"/>
          </p:cNvSpPr>
          <p:nvPr/>
        </p:nvSpPr>
        <p:spPr bwMode="auto">
          <a:xfrm>
            <a:off x="350840" y="288930"/>
            <a:ext cx="7666831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ACA74"/>
              </a:gs>
              <a:gs pos="50000">
                <a:schemeClr val="bg1"/>
              </a:gs>
              <a:gs pos="100000">
                <a:srgbClr val="7ACA7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64313" y="285728"/>
            <a:ext cx="78165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พระราชบัญญัติยา 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พ.ศ.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2510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5400" b="1" dirty="0" smtClean="0"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การเฝ้าระวังโฆษณาอาหาร</a:t>
            </a:r>
            <a:endParaRPr lang="th-TH" b="1" dirty="0">
              <a:solidFill>
                <a:srgbClr val="00B05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อาหารเป็นผลิตภัณฑ์ที่ใช้สำหรับเสริมสร้างการเจริญเติบโตของร่างกาย และซ่อมแซมส่วนที่สึกหรอ แต่ไม่มีผลในการบำบัด รักษา ป้องกัน บรรเทาโรคหรืออาการของโรค  เนื่องจากไม่ใช่ยา โดยผลิตภัณฑ์อาหาร อาทิ ผลิตภัณฑ์เสริมอาหาร เครื่องดื่มผสมสารสกัดหรือผสมวิตามินต่าง ๆ กาแฟปรุงสำเร็จชนิดผง ฯลฯ มักพบการโฆษณาเกินจริงในหลากหลายลักษณะ  เช่น ลดความอ้วน ช่วยผิวขาว รักษาโรค กำจัด</a:t>
            </a:r>
            <a:r>
              <a:rPr lang="en-US" dirty="0" smtClean="0"/>
              <a:t>/</a:t>
            </a:r>
            <a:r>
              <a:rPr lang="th-TH" dirty="0" smtClean="0"/>
              <a:t>ขับสารพิษ เป็นต้น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ความหมายของอาหาร</a:t>
            </a:r>
            <a:endParaRPr lang="th-TH" sz="4800" b="1" dirty="0">
              <a:solidFill>
                <a:schemeClr val="tx2">
                  <a:lumMod val="50000"/>
                </a:schemeClr>
              </a:solidFill>
              <a:effectLst>
                <a:glow rad="228600">
                  <a:srgbClr val="00B050">
                    <a:alpha val="40000"/>
                  </a:srgb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อาหาร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หมายความว่า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ของกินหรือเครื่องค้ำจุนชีวิต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ได้แก่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วัตถุทุกชนิดที่คนกิน ดื่ม อม หรือนำเข้าสู่ร่างกายไม่ว่าด้วยวิธีใด ๆ หรือในรูปลักษณะใด ๆ แต่ไม่รวมถึง ยา วัตถุที่ออกฤทธิ์ต่อจิตและประสาท หรือยาเสพติดให้โทษตามกฎหมายว่าด้วยการนั้น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วัตถุที่มุ่งหมายสำหรับใช้ หรือใช้เป็นส่วนผสมในการผลิตอาหาร รวมถึงวัตถุเจือปนอาหาร สี และ เครื่องปรุงแต่กลิ่นรส</a:t>
            </a:r>
          </a:p>
        </p:txBody>
      </p:sp>
    </p:spTree>
    <p:extLst>
      <p:ext uri="{BB962C8B-B14F-4D97-AF65-F5344CB8AC3E}">
        <p14:creationId xmlns="" xmlns:p14="http://schemas.microsoft.com/office/powerpoint/2010/main" val="124729562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onsumer8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1727" y="5157793"/>
            <a:ext cx="937287" cy="898525"/>
          </a:xfrm>
          <a:prstGeom prst="rect">
            <a:avLst/>
          </a:prstGeom>
          <a:noFill/>
          <a:effectLst>
            <a:outerShdw dist="81320" dir="13119588" algn="ctr" rotWithShape="0">
              <a:srgbClr val="99CC00">
                <a:alpha val="62000"/>
              </a:srgbClr>
            </a:outerShdw>
          </a:effectLst>
        </p:spPr>
      </p:pic>
      <p:pic>
        <p:nvPicPr>
          <p:cNvPr id="86019" name="Picture 3" descr="fda-template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5965830"/>
            <a:ext cx="9906000" cy="919163"/>
          </a:xfrm>
          <a:prstGeom prst="rect">
            <a:avLst/>
          </a:prstGeom>
          <a:noFill/>
        </p:spPr>
      </p:pic>
      <p:sp>
        <p:nvSpPr>
          <p:cNvPr id="86020" name="AutoShape 4"/>
          <p:cNvSpPr>
            <a:spLocks noChangeArrowheads="1"/>
          </p:cNvSpPr>
          <p:nvPr/>
        </p:nvSpPr>
        <p:spPr bwMode="auto">
          <a:xfrm>
            <a:off x="3470542" y="115893"/>
            <a:ext cx="3821377" cy="5746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07763" dir="135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th-TH" sz="4000" b="1" u="none">
                <a:cs typeface="Cordia New" pitchFamily="34" charset="-34"/>
              </a:rPr>
              <a:t>นิยาม</a:t>
            </a:r>
            <a:r>
              <a:rPr lang="th-TH" sz="4000" b="1" u="none">
                <a:latin typeface="Cordia New"/>
                <a:cs typeface="Cordia New" pitchFamily="34" charset="-34"/>
              </a:rPr>
              <a:t>”</a:t>
            </a:r>
            <a:r>
              <a:rPr lang="th-TH" sz="4000" b="1" u="none">
                <a:cs typeface="Cordia New" pitchFamily="34" charset="-34"/>
              </a:rPr>
              <a:t>อาหาร</a:t>
            </a:r>
            <a:r>
              <a:rPr lang="th-TH" sz="4000" b="1" u="none">
                <a:latin typeface="Cordia New"/>
                <a:cs typeface="Cordia New" pitchFamily="34" charset="-34"/>
              </a:rPr>
              <a:t>”</a:t>
            </a:r>
            <a:endParaRPr lang="th-TH" sz="4000" b="1" u="none">
              <a:cs typeface="Cordia New" pitchFamily="34" charset="-34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271730" y="692150"/>
            <a:ext cx="842526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 sz="3200" b="1" u="none">
              <a:cs typeface="JasmineUPC" pitchFamily="18" charset="-34"/>
            </a:endParaRP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3236651" y="1052518"/>
            <a:ext cx="4681273" cy="730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86023" name="AutoShape 7"/>
          <p:cNvSpPr>
            <a:spLocks noChangeArrowheads="1"/>
          </p:cNvSpPr>
          <p:nvPr/>
        </p:nvSpPr>
        <p:spPr bwMode="auto">
          <a:xfrm>
            <a:off x="194337" y="1412875"/>
            <a:ext cx="8191367" cy="6492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CC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h-TH" sz="3200" b="1" u="none">
                <a:latin typeface="Cordia New" pitchFamily="34" charset="-34"/>
                <a:cs typeface="Cordia New" pitchFamily="34" charset="-34"/>
              </a:rPr>
              <a:t>ของกินหรือสิ่งค้ำจุนชีวิตที่คนนำเข้าสู่ร่างกายโดยการกิน ดื่ม อม</a:t>
            </a:r>
          </a:p>
        </p:txBody>
      </p:sp>
      <p:sp>
        <p:nvSpPr>
          <p:cNvPr id="86024" name="AutoShape 8"/>
          <p:cNvSpPr>
            <a:spLocks noChangeArrowheads="1"/>
          </p:cNvSpPr>
          <p:nvPr/>
        </p:nvSpPr>
        <p:spPr bwMode="auto">
          <a:xfrm>
            <a:off x="2691475" y="2565400"/>
            <a:ext cx="6435460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CC99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h-TH" sz="3200" b="1" u="none">
                <a:cs typeface="Cordia New" pitchFamily="34" charset="-34"/>
              </a:rPr>
              <a:t>หรือนำเข้าสู่ร่างกายไม่ว่าด้วยวิธีใดๆ</a:t>
            </a:r>
          </a:p>
        </p:txBody>
      </p:sp>
      <p:sp>
        <p:nvSpPr>
          <p:cNvPr id="86025" name="AutoShape 9"/>
          <p:cNvSpPr>
            <a:spLocks noChangeArrowheads="1"/>
          </p:cNvSpPr>
          <p:nvPr/>
        </p:nvSpPr>
        <p:spPr bwMode="auto">
          <a:xfrm>
            <a:off x="271730" y="3933825"/>
            <a:ext cx="7880085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h-TH" sz="3200" b="1" u="none">
                <a:latin typeface="Cordia New" pitchFamily="34" charset="-34"/>
                <a:cs typeface="Cordia New" pitchFamily="34" charset="-34"/>
              </a:rPr>
              <a:t>รวมถึงส่วนผสม วัตถุเจือปนอาหาร สี และเครื่องปรุงแต่งกลิ่นรส</a:t>
            </a:r>
          </a:p>
          <a:p>
            <a:endParaRPr lang="th-TH" sz="3200" b="1" u="none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6026" name="AutoShape 10"/>
          <p:cNvSpPr>
            <a:spLocks noChangeArrowheads="1"/>
          </p:cNvSpPr>
          <p:nvPr/>
        </p:nvSpPr>
        <p:spPr bwMode="auto">
          <a:xfrm>
            <a:off x="1209017" y="5229225"/>
            <a:ext cx="8463094" cy="719138"/>
          </a:xfrm>
          <a:prstGeom prst="roundRect">
            <a:avLst>
              <a:gd name="adj" fmla="val 16667"/>
            </a:avLst>
          </a:prstGeom>
          <a:solidFill>
            <a:srgbClr val="FF99FF"/>
          </a:solidFill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h-TH" sz="2800" b="1" u="none">
                <a:latin typeface="Cordia New" pitchFamily="34" charset="-34"/>
                <a:cs typeface="Cordia New" pitchFamily="34" charset="-34"/>
              </a:rPr>
              <a:t>แต่ไม่รวมยา วัตถุออกฤทธิ์ต่อจิตและประสาท หรือวัตถุเสพติดให้โทษ</a:t>
            </a:r>
          </a:p>
        </p:txBody>
      </p:sp>
      <p:pic>
        <p:nvPicPr>
          <p:cNvPr id="86027" name="Picture 11" descr="childbrea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995314" y="333375"/>
            <a:ext cx="1595967" cy="1131888"/>
          </a:xfrm>
          <a:prstGeom prst="rect">
            <a:avLst/>
          </a:prstGeom>
          <a:noFill/>
          <a:effectLst>
            <a:outerShdw dist="107763" dir="18900000" algn="ctr" rotWithShape="0">
              <a:srgbClr val="FF3300">
                <a:alpha val="50000"/>
              </a:srgbClr>
            </a:outerShdw>
          </a:effectLst>
        </p:spPr>
      </p:pic>
      <p:pic>
        <p:nvPicPr>
          <p:cNvPr id="86028" name="Picture 12" descr="new2_fruit151006b"/>
          <p:cNvPicPr>
            <a:picLocks noChangeAspect="1" noChangeArrowheads="1"/>
          </p:cNvPicPr>
          <p:nvPr/>
        </p:nvPicPr>
        <p:blipFill>
          <a:blip r:embed="rId5" cstate="screen">
            <a:lum bright="-6000" contrast="-12000"/>
          </a:blip>
          <a:srcRect/>
          <a:stretch>
            <a:fillRect/>
          </a:stretch>
        </p:blipFill>
        <p:spPr bwMode="auto">
          <a:xfrm>
            <a:off x="896013" y="2349500"/>
            <a:ext cx="1325959" cy="1150938"/>
          </a:xfrm>
          <a:prstGeom prst="rect">
            <a:avLst/>
          </a:prstGeom>
          <a:noFill/>
          <a:effectLst>
            <a:outerShdw dist="107763" dir="2700000" algn="ctr" rotWithShape="0">
              <a:schemeClr val="hlink">
                <a:alpha val="50000"/>
              </a:schemeClr>
            </a:outerShdw>
          </a:effectLst>
        </p:spPr>
      </p:pic>
      <p:pic>
        <p:nvPicPr>
          <p:cNvPr id="86029" name="Picture 13" descr="glucan_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385707" y="3716338"/>
            <a:ext cx="1236531" cy="1301750"/>
          </a:xfrm>
          <a:prstGeom prst="rect">
            <a:avLst/>
          </a:prstGeom>
          <a:noFill/>
          <a:effectLst>
            <a:outerShdw dist="107763" dir="8100000" algn="ctr" rotWithShape="0">
              <a:srgbClr val="0000CC">
                <a:alpha val="5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729545" y="30168"/>
            <a:ext cx="3176455" cy="1152525"/>
            <a:chOff x="6211888" y="30163"/>
            <a:chExt cx="2932112" cy="1152526"/>
          </a:xfrm>
        </p:grpSpPr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9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41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5142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232142" y="288930"/>
            <a:ext cx="7666831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rgbClr val="7ACA7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71904" y="347668"/>
            <a:ext cx="702191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>
                <a:cs typeface="JasmineUPC" pitchFamily="18" charset="-34"/>
              </a:rPr>
              <a:t>พระราชบัญญัติอาหาร พ.ศ. 2522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9881" y="1628775"/>
            <a:ext cx="9314392" cy="2376488"/>
            <a:chOff x="186" y="1026"/>
            <a:chExt cx="5416" cy="1497"/>
          </a:xfrm>
        </p:grpSpPr>
        <p:sp>
          <p:nvSpPr>
            <p:cNvPr id="5133" name="AutoShape 21"/>
            <p:cNvSpPr>
              <a:spLocks noChangeArrowheads="1"/>
            </p:cNvSpPr>
            <p:nvPr/>
          </p:nvSpPr>
          <p:spPr bwMode="auto">
            <a:xfrm>
              <a:off x="839" y="1616"/>
              <a:ext cx="4763" cy="907"/>
            </a:xfrm>
            <a:prstGeom prst="roundRect">
              <a:avLst>
                <a:gd name="adj" fmla="val 16667"/>
              </a:avLst>
            </a:prstGeom>
            <a:noFill/>
            <a:ln w="76200">
              <a:pattFill prst="smGrid">
                <a:fgClr>
                  <a:srgbClr val="005400"/>
                </a:fgClr>
                <a:bgClr>
                  <a:srgbClr val="D1EDCF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90" name="AutoShape 22"/>
            <p:cNvSpPr>
              <a:spLocks noChangeArrowheads="1"/>
            </p:cNvSpPr>
            <p:nvPr/>
          </p:nvSpPr>
          <p:spPr bwMode="auto">
            <a:xfrm>
              <a:off x="186" y="1298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7ACA74"/>
                </a:gs>
                <a:gs pos="50000">
                  <a:schemeClr val="bg1"/>
                </a:gs>
                <a:gs pos="100000">
                  <a:srgbClr val="7ACA74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5" name="Text Box 5"/>
            <p:cNvSpPr txBox="1">
              <a:spLocks noChangeArrowheads="1"/>
            </p:cNvSpPr>
            <p:nvPr/>
          </p:nvSpPr>
          <p:spPr bwMode="auto">
            <a:xfrm>
              <a:off x="1338" y="1026"/>
              <a:ext cx="258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บทบัญญัติที่ต้องปฏิบัติตาม</a:t>
              </a:r>
            </a:p>
          </p:txBody>
        </p:sp>
        <p:sp>
          <p:nvSpPr>
            <p:cNvPr id="5136" name="Text Box 6"/>
            <p:cNvSpPr txBox="1">
              <a:spLocks noChangeArrowheads="1"/>
            </p:cNvSpPr>
            <p:nvPr/>
          </p:nvSpPr>
          <p:spPr bwMode="auto">
            <a:xfrm>
              <a:off x="839" y="1633"/>
              <a:ext cx="4718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cs typeface="JasmineUPC" pitchFamily="18" charset="-34"/>
                </a:rPr>
                <a:t>        ห้ามมิให้ผู้ใดโฆษณาคุณประโยชน์ คุณภาพ หรือสรรพคุณของอาหาร อันเป็นเท็จหรือเป็นการหลอกลวงให้เกิดความหลงเชื่อโดยไม่สมควร</a:t>
              </a:r>
              <a:r>
                <a:rPr lang="en-US" b="1">
                  <a:cs typeface="JasmineUPC" pitchFamily="18" charset="-34"/>
                </a:rPr>
                <a:t> </a:t>
              </a:r>
              <a:endParaRPr lang="th-TH" b="1">
                <a:cs typeface="JasmineUPC" pitchFamily="18" charset="-34"/>
              </a:endParaRPr>
            </a:p>
          </p:txBody>
        </p:sp>
        <p:sp>
          <p:nvSpPr>
            <p:cNvPr id="7188" name="Text Box 20"/>
            <p:cNvSpPr txBox="1">
              <a:spLocks noChangeArrowheads="1"/>
            </p:cNvSpPr>
            <p:nvPr/>
          </p:nvSpPr>
          <p:spPr bwMode="auto">
            <a:xfrm>
              <a:off x="232" y="1397"/>
              <a:ext cx="9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effectLst>
                    <a:outerShdw blurRad="38100" dist="38100" dir="2700000" algn="tl">
                      <a:srgbClr val="C0C0C0"/>
                    </a:outerShdw>
                  </a:effectLst>
                  <a:cs typeface="JasmineUPC" pitchFamily="18" charset="-34"/>
                </a:rPr>
                <a:t>มาตรา 40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44213" y="4379918"/>
            <a:ext cx="9491531" cy="1830387"/>
            <a:chOff x="142" y="2759"/>
            <a:chExt cx="5519" cy="1153"/>
          </a:xfrm>
        </p:grpSpPr>
        <p:sp>
          <p:nvSpPr>
            <p:cNvPr id="5128" name="AutoShape 26"/>
            <p:cNvSpPr>
              <a:spLocks noChangeArrowheads="1"/>
            </p:cNvSpPr>
            <p:nvPr/>
          </p:nvSpPr>
          <p:spPr bwMode="auto">
            <a:xfrm>
              <a:off x="694" y="3186"/>
              <a:ext cx="4899" cy="726"/>
            </a:xfrm>
            <a:prstGeom prst="roundRect">
              <a:avLst>
                <a:gd name="adj" fmla="val 16667"/>
              </a:avLst>
            </a:prstGeom>
            <a:noFill/>
            <a:ln w="57150">
              <a:pattFill prst="smGrid">
                <a:fgClr>
                  <a:srgbClr val="CC3300"/>
                </a:fgClr>
                <a:bgClr>
                  <a:srgbClr val="FFDCB9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93" name="AutoShape 25"/>
            <p:cNvSpPr>
              <a:spLocks noChangeArrowheads="1"/>
            </p:cNvSpPr>
            <p:nvPr/>
          </p:nvSpPr>
          <p:spPr bwMode="auto">
            <a:xfrm>
              <a:off x="142" y="2914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DCB9"/>
                </a:gs>
                <a:gs pos="50000">
                  <a:schemeClr val="bg1"/>
                </a:gs>
                <a:gs pos="100000">
                  <a:srgbClr val="FFDCB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1429" y="2759"/>
              <a:ext cx="104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บทลงโทษ</a:t>
              </a:r>
            </a:p>
          </p:txBody>
        </p:sp>
        <p:sp>
          <p:nvSpPr>
            <p:cNvPr id="5131" name="Text Box 9"/>
            <p:cNvSpPr txBox="1">
              <a:spLocks noChangeArrowheads="1"/>
            </p:cNvSpPr>
            <p:nvPr/>
          </p:nvSpPr>
          <p:spPr bwMode="auto">
            <a:xfrm>
              <a:off x="694" y="3267"/>
              <a:ext cx="4967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cs typeface="JasmineUPC" pitchFamily="18" charset="-34"/>
                </a:rPr>
                <a:t>       ต้องระวางโทษจำคุกไม่เกินสามปี หรือปรับไม่เกินสามหมื่นบาท หรือทั้งจำทั้งปรับ</a:t>
              </a:r>
              <a:r>
                <a:rPr lang="en-US" b="1">
                  <a:cs typeface="JasmineUPC" pitchFamily="18" charset="-34"/>
                </a:rPr>
                <a:t> </a:t>
              </a:r>
              <a:endParaRPr lang="th-TH" b="1">
                <a:cs typeface="JasmineUPC" pitchFamily="18" charset="-34"/>
              </a:endParaRPr>
            </a:p>
          </p:txBody>
        </p:sp>
        <p:sp>
          <p:nvSpPr>
            <p:cNvPr id="5132" name="Text Box 23"/>
            <p:cNvSpPr txBox="1">
              <a:spLocks noChangeArrowheads="1"/>
            </p:cNvSpPr>
            <p:nvPr/>
          </p:nvSpPr>
          <p:spPr bwMode="auto">
            <a:xfrm>
              <a:off x="178" y="3005"/>
              <a:ext cx="10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cs typeface="JasmineUPC" pitchFamily="18" charset="-34"/>
                </a:rPr>
                <a:t>มาตรา 70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49624" y="1338263"/>
            <a:ext cx="9570640" cy="3560762"/>
            <a:chOff x="87" y="843"/>
            <a:chExt cx="5565" cy="2243"/>
          </a:xfrm>
        </p:grpSpPr>
        <p:sp>
          <p:nvSpPr>
            <p:cNvPr id="6157" name="Text Box 4"/>
            <p:cNvSpPr txBox="1">
              <a:spLocks noChangeArrowheads="1"/>
            </p:cNvSpPr>
            <p:nvPr/>
          </p:nvSpPr>
          <p:spPr bwMode="auto">
            <a:xfrm>
              <a:off x="530" y="1354"/>
              <a:ext cx="5080" cy="1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thaiDist">
                <a:spcBef>
                  <a:spcPct val="50000"/>
                </a:spcBef>
              </a:pPr>
              <a:r>
                <a:rPr lang="th-TH" b="1" dirty="0" smtClean="0">
                  <a:cs typeface="JasmineUPC" pitchFamily="18" charset="-34"/>
                </a:rPr>
                <a:t>           กำหนดให้</a:t>
              </a:r>
              <a:r>
                <a:rPr lang="th-TH" b="1" dirty="0">
                  <a:cs typeface="JasmineUPC" pitchFamily="18" charset="-34"/>
                </a:rPr>
                <a:t>ผู้ประสงค์จะโฆษณา คุณประโยชน์ คุณภาพ หรือสรรพคุณของอาหาร ทางวิทยุกระจายเสียง วิทยุโทรทัศน์ ทางฉายภาพ ภาพยนตร์ หรือทางหนังสือพิมพ์ หรือสิ่งพิมพ์อื่น หรือด้วยวิธีการอื่นใดเพื่อประโยชน์ในทางการค้า ต้องนำเสียง ภาพ ภาพยนตร์ หรือข้อความที่จะโฆษณาดังกล่าวนั้นให้ผู้อนุญาตตรวจพิจารณาก่อน เมื่อได้รับอนุญาตแล้วจึงโฆษณาได้</a:t>
              </a:r>
            </a:p>
          </p:txBody>
        </p:sp>
        <p:sp>
          <p:nvSpPr>
            <p:cNvPr id="6158" name="Text Box 6"/>
            <p:cNvSpPr txBox="1">
              <a:spLocks noChangeArrowheads="1"/>
            </p:cNvSpPr>
            <p:nvPr/>
          </p:nvSpPr>
          <p:spPr bwMode="auto">
            <a:xfrm>
              <a:off x="1111" y="843"/>
              <a:ext cx="258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บทบัญญัติที่ต้องปฏิบัติตาม</a:t>
              </a:r>
            </a:p>
          </p:txBody>
        </p:sp>
        <p:sp>
          <p:nvSpPr>
            <p:cNvPr id="6159" name="AutoShape 19"/>
            <p:cNvSpPr>
              <a:spLocks noChangeArrowheads="1"/>
            </p:cNvSpPr>
            <p:nvPr/>
          </p:nvSpPr>
          <p:spPr bwMode="auto">
            <a:xfrm>
              <a:off x="459" y="1272"/>
              <a:ext cx="5193" cy="1814"/>
            </a:xfrm>
            <a:prstGeom prst="roundRect">
              <a:avLst>
                <a:gd name="adj" fmla="val 16667"/>
              </a:avLst>
            </a:prstGeom>
            <a:noFill/>
            <a:ln w="76200">
              <a:pattFill prst="smGrid">
                <a:fgClr>
                  <a:srgbClr val="005400"/>
                </a:fgClr>
                <a:bgClr>
                  <a:srgbClr val="D1EDCF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87" y="855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7ACA74"/>
                </a:gs>
                <a:gs pos="50000">
                  <a:schemeClr val="bg1"/>
                </a:gs>
                <a:gs pos="100000">
                  <a:srgbClr val="7ACA74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9238" name="Text Box 22"/>
            <p:cNvSpPr txBox="1">
              <a:spLocks noChangeArrowheads="1"/>
            </p:cNvSpPr>
            <p:nvPr/>
          </p:nvSpPr>
          <p:spPr bwMode="auto">
            <a:xfrm>
              <a:off x="133" y="954"/>
              <a:ext cx="9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JasmineUPC" pitchFamily="18" charset="-34"/>
                </a:rPr>
                <a:t>มาตรา 41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259689" y="5127625"/>
            <a:ext cx="9451975" cy="1411288"/>
            <a:chOff x="151" y="3230"/>
            <a:chExt cx="5496" cy="889"/>
          </a:xfrm>
        </p:grpSpPr>
        <p:sp>
          <p:nvSpPr>
            <p:cNvPr id="6152" name="Text Box 7"/>
            <p:cNvSpPr txBox="1">
              <a:spLocks noChangeArrowheads="1"/>
            </p:cNvSpPr>
            <p:nvPr/>
          </p:nvSpPr>
          <p:spPr bwMode="auto">
            <a:xfrm>
              <a:off x="1292" y="3230"/>
              <a:ext cx="97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บทลงโทษ</a:t>
              </a:r>
            </a:p>
          </p:txBody>
        </p:sp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1177" y="3711"/>
              <a:ext cx="428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cs typeface="JasmineUPC" pitchFamily="18" charset="-34"/>
                </a:rPr>
                <a:t>ผู้ใดฝ่าฝืนมาตรา 41 ต้องระวางโทษปรับไม่เกินห้าพันบาท</a:t>
              </a:r>
              <a:r>
                <a:rPr lang="en-US" b="1" dirty="0">
                  <a:cs typeface="JasmineUPC" pitchFamily="18" charset="-34"/>
                </a:rPr>
                <a:t> </a:t>
              </a:r>
              <a:endParaRPr lang="th-TH" b="1" dirty="0">
                <a:cs typeface="JasmineUPC" pitchFamily="18" charset="-34"/>
              </a:endParaRPr>
            </a:p>
          </p:txBody>
        </p:sp>
        <p:sp>
          <p:nvSpPr>
            <p:cNvPr id="6154" name="AutoShape 20"/>
            <p:cNvSpPr>
              <a:spLocks noChangeArrowheads="1"/>
            </p:cNvSpPr>
            <p:nvPr/>
          </p:nvSpPr>
          <p:spPr bwMode="auto">
            <a:xfrm>
              <a:off x="748" y="3666"/>
              <a:ext cx="4899" cy="453"/>
            </a:xfrm>
            <a:prstGeom prst="roundRect">
              <a:avLst>
                <a:gd name="adj" fmla="val 16667"/>
              </a:avLst>
            </a:prstGeom>
            <a:noFill/>
            <a:ln w="57150">
              <a:pattFill prst="smGrid">
                <a:fgClr>
                  <a:srgbClr val="CC3300"/>
                </a:fgClr>
                <a:bgClr>
                  <a:srgbClr val="FFDCB9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151" y="3240"/>
              <a:ext cx="998" cy="47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DCB9"/>
                </a:gs>
                <a:gs pos="50000">
                  <a:schemeClr val="bg1"/>
                </a:gs>
                <a:gs pos="100000">
                  <a:srgbClr val="FFDCB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6156" name="Text Box 24"/>
            <p:cNvSpPr txBox="1">
              <a:spLocks noChangeArrowheads="1"/>
            </p:cNvSpPr>
            <p:nvPr/>
          </p:nvSpPr>
          <p:spPr bwMode="auto">
            <a:xfrm>
              <a:off x="187" y="3304"/>
              <a:ext cx="10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cs typeface="JasmineUPC" pitchFamily="18" charset="-34"/>
                </a:rPr>
                <a:t>มาตรา 71</a:t>
              </a:r>
            </a:p>
          </p:txBody>
        </p:sp>
      </p:grp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729545" y="30168"/>
            <a:ext cx="3176455" cy="1152525"/>
            <a:chOff x="6211888" y="30163"/>
            <a:chExt cx="2932112" cy="1152526"/>
          </a:xfrm>
        </p:grpSpPr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232142" y="288930"/>
            <a:ext cx="7666831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rgbClr val="7ACA7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871904" y="347668"/>
            <a:ext cx="702191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>
                <a:cs typeface="JasmineUPC" pitchFamily="18" charset="-34"/>
              </a:rPr>
              <a:t>พระราชบัญญัติอาหาร พ.ศ. 2522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" y="1196980"/>
            <a:ext cx="9804533" cy="3414713"/>
            <a:chOff x="0" y="754"/>
            <a:chExt cx="5701" cy="2151"/>
          </a:xfrm>
        </p:grpSpPr>
        <p:sp>
          <p:nvSpPr>
            <p:cNvPr id="7181" name="Text Box 4"/>
            <p:cNvSpPr txBox="1">
              <a:spLocks noChangeArrowheads="1"/>
            </p:cNvSpPr>
            <p:nvPr/>
          </p:nvSpPr>
          <p:spPr bwMode="auto">
            <a:xfrm>
              <a:off x="543" y="1181"/>
              <a:ext cx="5149" cy="1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thaiDist"/>
              <a:r>
                <a:rPr lang="th-TH" sz="2400" b="1">
                  <a:cs typeface="JasmineUPC" pitchFamily="18" charset="-34"/>
                </a:rPr>
                <a:t>          เพื่อพิทักษ์ประโยชน์และความปลอดภัยของผู้บริโภค ให้ผู้อนุญาตมีอำนาจสั่งเป็นหนังสืออย่างใดอย่างหนึ่ง ดังนี้</a:t>
              </a:r>
            </a:p>
            <a:p>
              <a:pPr algn="thaiDist"/>
              <a:r>
                <a:rPr lang="th-TH" sz="2400" b="1">
                  <a:cs typeface="JasmineUPC" pitchFamily="18" charset="-34"/>
                </a:rPr>
                <a:t>	(1) ให้ผู้ผลิตนำเข้า หรือผู้จำหน่ายอาหาร หรือผู้ทำการโฆษณา ระงับการโฆษณาอาหารที่เห็นว่าเป็นการโฆษณาโดยฝ่าฝืนมาตรา 41</a:t>
              </a:r>
            </a:p>
            <a:p>
              <a:pPr algn="thaiDist"/>
              <a:r>
                <a:rPr lang="th-TH" sz="2400" b="1">
                  <a:cs typeface="JasmineUPC" pitchFamily="18" charset="-34"/>
                </a:rPr>
                <a:t>	(2) ให้ผู้ผลิต ผู้นำเข้า หรือผู้จำหน่ายอาหาร หรือผู้ทำการโฆษณาอาหาร ระงับการผลิต การนำเข้า การจำหน่าย หรือการโฆษณาอาหารที่คณะกรรมการเห็นว่าอาหารดังกล่าวไม่มีคุณประโยชน์ คุณภาพ หรือสรรพคุณตามที่โฆษณา</a:t>
              </a:r>
              <a:r>
                <a:rPr lang="en-US" sz="2400" b="1">
                  <a:cs typeface="JasmineUPC" pitchFamily="18" charset="-34"/>
                </a:rPr>
                <a:t> </a:t>
              </a:r>
              <a:endParaRPr lang="th-TH" sz="2400" b="1">
                <a:cs typeface="JasmineUPC" pitchFamily="18" charset="-34"/>
              </a:endParaRPr>
            </a:p>
          </p:txBody>
        </p:sp>
        <p:sp>
          <p:nvSpPr>
            <p:cNvPr id="7182" name="Text Box 6"/>
            <p:cNvSpPr txBox="1">
              <a:spLocks noChangeArrowheads="1"/>
            </p:cNvSpPr>
            <p:nvPr/>
          </p:nvSpPr>
          <p:spPr bwMode="auto">
            <a:xfrm>
              <a:off x="1066" y="754"/>
              <a:ext cx="258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บทบัญญัติที่ต้องปฏิบัติตาม</a:t>
              </a:r>
            </a:p>
          </p:txBody>
        </p:sp>
        <p:sp>
          <p:nvSpPr>
            <p:cNvPr id="7183" name="AutoShape 18"/>
            <p:cNvSpPr>
              <a:spLocks noChangeArrowheads="1"/>
            </p:cNvSpPr>
            <p:nvPr/>
          </p:nvSpPr>
          <p:spPr bwMode="auto">
            <a:xfrm>
              <a:off x="485" y="1136"/>
              <a:ext cx="5216" cy="1769"/>
            </a:xfrm>
            <a:prstGeom prst="roundRect">
              <a:avLst>
                <a:gd name="adj" fmla="val 16667"/>
              </a:avLst>
            </a:prstGeom>
            <a:noFill/>
            <a:ln w="76200">
              <a:pattFill prst="smGrid">
                <a:fgClr>
                  <a:srgbClr val="005400"/>
                </a:fgClr>
                <a:bgClr>
                  <a:srgbClr val="D1EDCF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8212" name="AutoShape 20"/>
            <p:cNvSpPr>
              <a:spLocks noChangeArrowheads="1"/>
            </p:cNvSpPr>
            <p:nvPr/>
          </p:nvSpPr>
          <p:spPr bwMode="auto">
            <a:xfrm>
              <a:off x="0" y="810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7ACA74"/>
                </a:gs>
                <a:gs pos="50000">
                  <a:schemeClr val="bg1"/>
                </a:gs>
                <a:gs pos="100000">
                  <a:srgbClr val="7ACA74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46" y="909"/>
              <a:ext cx="99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effectLst>
                    <a:outerShdw blurRad="38100" dist="38100" dir="2700000" algn="tl">
                      <a:srgbClr val="C0C0C0"/>
                    </a:outerShdw>
                  </a:effectLst>
                  <a:cs typeface="JasmineUPC" pitchFamily="18" charset="-34"/>
                </a:rPr>
                <a:t>มาตรา 42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20640" y="4567240"/>
            <a:ext cx="9691027" cy="2101850"/>
            <a:chOff x="12" y="2877"/>
            <a:chExt cx="5635" cy="1324"/>
          </a:xfrm>
        </p:grpSpPr>
        <p:sp>
          <p:nvSpPr>
            <p:cNvPr id="7176" name="Text Box 7"/>
            <p:cNvSpPr txBox="1">
              <a:spLocks noChangeArrowheads="1"/>
            </p:cNvSpPr>
            <p:nvPr/>
          </p:nvSpPr>
          <p:spPr bwMode="auto">
            <a:xfrm>
              <a:off x="1111" y="2877"/>
              <a:ext cx="99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>
                  <a:cs typeface="JasmineUPC" pitchFamily="18" charset="-34"/>
                </a:rPr>
                <a:t>บทลงโทษ</a:t>
              </a:r>
            </a:p>
          </p:txBody>
        </p:sp>
        <p:sp>
          <p:nvSpPr>
            <p:cNvPr id="7177" name="Text Box 8"/>
            <p:cNvSpPr txBox="1">
              <a:spLocks noChangeArrowheads="1"/>
            </p:cNvSpPr>
            <p:nvPr/>
          </p:nvSpPr>
          <p:spPr bwMode="auto">
            <a:xfrm>
              <a:off x="657" y="3222"/>
              <a:ext cx="4899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thaiDist">
                <a:spcBef>
                  <a:spcPct val="50000"/>
                </a:spcBef>
              </a:pPr>
              <a:r>
                <a:rPr lang="th-TH" sz="2400" b="1">
                  <a:cs typeface="JasmineUPC" pitchFamily="18" charset="-34"/>
                </a:rPr>
                <a:t>        ผู้ใดฝ่าฝืนคำสั่งของผู้อนุญาต ซึ่งสั่งตามมาตรา 42 ต้องระวางโทษจำคุกไม่เกินสองปี หรือปรับไม่เกิน 20,000 บาท หรือทั้งจำทั้งปรับ และให้ปรับเป็นรายวันอีกวันละไม่น้อยกว่า 500 บาท แต่ไม่เกิน 1,000 บาท ตลอดเวลาที่ไม่ปฏิบัติตามคำสั่งดังกล่าว</a:t>
              </a:r>
              <a:r>
                <a:rPr lang="en-US" sz="2400" b="1">
                  <a:cs typeface="JasmineUPC" pitchFamily="18" charset="-34"/>
                </a:rPr>
                <a:t> </a:t>
              </a:r>
              <a:endParaRPr lang="th-TH" sz="2400" b="1">
                <a:cs typeface="JasmineUPC" pitchFamily="18" charset="-34"/>
              </a:endParaRPr>
            </a:p>
          </p:txBody>
        </p:sp>
        <p:sp>
          <p:nvSpPr>
            <p:cNvPr id="7178" name="AutoShape 19"/>
            <p:cNvSpPr>
              <a:spLocks noChangeArrowheads="1"/>
            </p:cNvSpPr>
            <p:nvPr/>
          </p:nvSpPr>
          <p:spPr bwMode="auto">
            <a:xfrm>
              <a:off x="431" y="3203"/>
              <a:ext cx="5216" cy="998"/>
            </a:xfrm>
            <a:prstGeom prst="roundRect">
              <a:avLst>
                <a:gd name="adj" fmla="val 16667"/>
              </a:avLst>
            </a:prstGeom>
            <a:noFill/>
            <a:ln w="57150">
              <a:pattFill prst="smGrid">
                <a:fgClr>
                  <a:srgbClr val="CC3300"/>
                </a:fgClr>
                <a:bgClr>
                  <a:srgbClr val="FFDCB9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8214" name="AutoShape 22"/>
            <p:cNvSpPr>
              <a:spLocks noChangeArrowheads="1"/>
            </p:cNvSpPr>
            <p:nvPr/>
          </p:nvSpPr>
          <p:spPr bwMode="auto">
            <a:xfrm>
              <a:off x="12" y="2984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DCB9"/>
                </a:gs>
                <a:gs pos="50000">
                  <a:schemeClr val="bg1"/>
                </a:gs>
                <a:gs pos="100000">
                  <a:srgbClr val="FFDCB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7180" name="Text Box 23"/>
            <p:cNvSpPr txBox="1">
              <a:spLocks noChangeArrowheads="1"/>
            </p:cNvSpPr>
            <p:nvPr/>
          </p:nvSpPr>
          <p:spPr bwMode="auto">
            <a:xfrm>
              <a:off x="48" y="3075"/>
              <a:ext cx="10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>
                  <a:cs typeface="JasmineUPC" pitchFamily="18" charset="-34"/>
                </a:rPr>
                <a:t>มาตรา 72</a:t>
              </a:r>
            </a:p>
          </p:txBody>
        </p:sp>
      </p:grp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729545" y="30168"/>
            <a:ext cx="3176455" cy="1152525"/>
            <a:chOff x="6211888" y="30163"/>
            <a:chExt cx="2932112" cy="1152526"/>
          </a:xfrm>
        </p:grpSpPr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232142" y="288930"/>
            <a:ext cx="7666831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rgbClr val="7ACA74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871904" y="347668"/>
            <a:ext cx="702191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>
                <a:cs typeface="JasmineUPC" pitchFamily="18" charset="-34"/>
              </a:rPr>
              <a:t>พระราชบัญญัติอาหาร พ.ศ. 2522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851300" y="4138618"/>
            <a:ext cx="8112257" cy="1666875"/>
          </a:xfrm>
          <a:prstGeom prst="roundRect">
            <a:avLst>
              <a:gd name="adj" fmla="val 16667"/>
            </a:avLst>
          </a:prstGeom>
          <a:solidFill>
            <a:srgbClr val="F6FACE">
              <a:alpha val="65881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741231" y="2290763"/>
            <a:ext cx="8268758" cy="1079500"/>
          </a:xfrm>
          <a:prstGeom prst="roundRect">
            <a:avLst>
              <a:gd name="adj" fmla="val 16667"/>
            </a:avLst>
          </a:prstGeom>
          <a:solidFill>
            <a:srgbClr val="F6FACE">
              <a:alpha val="65881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428229" y="404813"/>
            <a:ext cx="9049544" cy="863600"/>
          </a:xfrm>
          <a:prstGeom prst="roundRect">
            <a:avLst>
              <a:gd name="adj" fmla="val 16667"/>
            </a:avLst>
          </a:prstGeom>
          <a:solidFill>
            <a:srgbClr val="FED2D3">
              <a:alpha val="65881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350838" y="447680"/>
            <a:ext cx="9163050" cy="792163"/>
          </a:xfrm>
        </p:spPr>
        <p:txBody>
          <a:bodyPr>
            <a:normAutofit fontScale="90000"/>
          </a:bodyPr>
          <a:lstStyle/>
          <a:p>
            <a:r>
              <a:rPr lang="th-TH" b="1" smtClean="0">
                <a:cs typeface="JasmineUPC" pitchFamily="18" charset="-34"/>
              </a:rPr>
              <a:t>บทบัญญัติตามพรบ. อาหาร พ.ศ. 2522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37037" y="2581275"/>
            <a:ext cx="2025915" cy="655638"/>
          </a:xfrm>
        </p:spPr>
        <p:txBody>
          <a:bodyPr/>
          <a:lstStyle/>
          <a:p>
            <a:pPr>
              <a:buFontTx/>
              <a:buNone/>
            </a:pPr>
            <a:r>
              <a:rPr lang="th-TH" b="1" smtClean="0">
                <a:cs typeface="JasmineUPC" pitchFamily="18" charset="-34"/>
              </a:rPr>
              <a:t>มาตรา 40</a:t>
            </a:r>
          </a:p>
        </p:txBody>
      </p:sp>
      <p:pic>
        <p:nvPicPr>
          <p:cNvPr id="6152" name="Picture 8" descr="Ctdun43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06594" y="1341438"/>
            <a:ext cx="1307042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016400" y="4398968"/>
            <a:ext cx="26914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3200" b="1">
                <a:latin typeface="Arial" pitchFamily="34" charset="0"/>
                <a:cs typeface="JasmineUPC" pitchFamily="18" charset="-34"/>
              </a:rPr>
              <a:t>มาตรา 41        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075909" y="2576518"/>
            <a:ext cx="474490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th-TH" sz="3200" b="1">
                <a:latin typeface="Arial" pitchFamily="34" charset="0"/>
                <a:cs typeface="JasmineUPC" pitchFamily="18" charset="-34"/>
              </a:rPr>
              <a:t>โฆษณาเป็นเท็จ หรือ หลอกลวง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847858" y="1885950"/>
            <a:ext cx="173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 b="1">
                <a:latin typeface="Arial" pitchFamily="34" charset="0"/>
                <a:cs typeface="JasmineUPC" pitchFamily="18" charset="-34"/>
              </a:rPr>
              <a:t>ข้อห้าม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7371030" y="4005263"/>
            <a:ext cx="170259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 b="1">
                <a:latin typeface="Arial" pitchFamily="34" charset="0"/>
                <a:cs typeface="JasmineUPC" pitchFamily="18" charset="-34"/>
              </a:rPr>
              <a:t>ข้อบังคับ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266807" y="4365625"/>
            <a:ext cx="358748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200" b="1">
                <a:latin typeface="Arial" pitchFamily="34" charset="0"/>
                <a:cs typeface="JasmineUPC" pitchFamily="18" charset="-34"/>
              </a:rPr>
              <a:t>การขออนุญาต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237569" y="5014918"/>
            <a:ext cx="405698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3200" b="1">
                <a:latin typeface="Arial" pitchFamily="34" charset="0"/>
                <a:cs typeface="JasmineUPC" pitchFamily="18" charset="-34"/>
              </a:rPr>
              <a:t>คำสั่งเเจ้งระงับการโฆษณา</a:t>
            </a:r>
            <a:endParaRPr lang="th-TH" sz="3200">
              <a:latin typeface="Arial" pitchFamily="34" charset="0"/>
              <a:cs typeface="JasmineUPC" pitchFamily="18" charset="-34"/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976844" y="5033968"/>
            <a:ext cx="288753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sz="3200" b="1">
                <a:latin typeface="Arial" pitchFamily="34" charset="0"/>
                <a:cs typeface="JasmineUPC" pitchFamily="18" charset="-34"/>
              </a:rPr>
              <a:t>มาตรา 42</a:t>
            </a:r>
            <a:endParaRPr lang="th-TH" sz="3200">
              <a:latin typeface="Arial" pitchFamily="34" charset="0"/>
              <a:cs typeface="JasmineUPC" pitchFamily="18" charset="-34"/>
            </a:endParaRPr>
          </a:p>
        </p:txBody>
      </p:sp>
      <p:sp>
        <p:nvSpPr>
          <p:cNvPr id="6160" name="AutoShape 16"/>
          <p:cNvSpPr>
            <a:spLocks noChangeArrowheads="1"/>
          </p:cNvSpPr>
          <p:nvPr/>
        </p:nvSpPr>
        <p:spPr bwMode="auto">
          <a:xfrm>
            <a:off x="617406" y="1857380"/>
            <a:ext cx="1716352" cy="720725"/>
          </a:xfrm>
          <a:prstGeom prst="roundRect">
            <a:avLst>
              <a:gd name="adj" fmla="val 16667"/>
            </a:avLst>
          </a:prstGeom>
          <a:noFill/>
          <a:ln w="57150">
            <a:pattFill prst="weave">
              <a:fgClr>
                <a:srgbClr val="FFCC00"/>
              </a:fgClr>
              <a:bgClr>
                <a:srgbClr val="F6FACE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6161" name="AutoShape 17"/>
          <p:cNvSpPr>
            <a:spLocks noChangeArrowheads="1"/>
          </p:cNvSpPr>
          <p:nvPr/>
        </p:nvSpPr>
        <p:spPr bwMode="auto">
          <a:xfrm>
            <a:off x="7371030" y="3933830"/>
            <a:ext cx="1716352" cy="720725"/>
          </a:xfrm>
          <a:prstGeom prst="roundRect">
            <a:avLst>
              <a:gd name="adj" fmla="val 16667"/>
            </a:avLst>
          </a:prstGeom>
          <a:noFill/>
          <a:ln w="57150">
            <a:pattFill prst="weave">
              <a:fgClr>
                <a:srgbClr val="FF0000"/>
              </a:fgClr>
              <a:bgClr>
                <a:srgbClr val="F6FACE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6162" name="AutoShape 18"/>
          <p:cNvSpPr>
            <a:spLocks noChangeArrowheads="1"/>
          </p:cNvSpPr>
          <p:nvPr/>
        </p:nvSpPr>
        <p:spPr bwMode="auto">
          <a:xfrm>
            <a:off x="2925369" y="2679705"/>
            <a:ext cx="1012957" cy="360363"/>
          </a:xfrm>
          <a:prstGeom prst="rightArrow">
            <a:avLst>
              <a:gd name="adj1" fmla="val 50000"/>
              <a:gd name="adj2" fmla="val 64868"/>
            </a:avLst>
          </a:prstGeom>
          <a:solidFill>
            <a:srgbClr val="DCFCDE"/>
          </a:solidFill>
          <a:ln w="2857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6163" name="AutoShape 19"/>
          <p:cNvSpPr>
            <a:spLocks noChangeArrowheads="1"/>
          </p:cNvSpPr>
          <p:nvPr/>
        </p:nvSpPr>
        <p:spPr bwMode="auto">
          <a:xfrm>
            <a:off x="2942567" y="4465638"/>
            <a:ext cx="1012957" cy="360362"/>
          </a:xfrm>
          <a:prstGeom prst="rightArrow">
            <a:avLst>
              <a:gd name="adj1" fmla="val 50000"/>
              <a:gd name="adj2" fmla="val 64868"/>
            </a:avLst>
          </a:prstGeom>
          <a:solidFill>
            <a:srgbClr val="FFDAC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sp>
        <p:nvSpPr>
          <p:cNvPr id="6164" name="AutoShape 20"/>
          <p:cNvSpPr>
            <a:spLocks noChangeArrowheads="1"/>
          </p:cNvSpPr>
          <p:nvPr/>
        </p:nvSpPr>
        <p:spPr bwMode="auto">
          <a:xfrm>
            <a:off x="2956325" y="5141913"/>
            <a:ext cx="1012957" cy="360362"/>
          </a:xfrm>
          <a:prstGeom prst="rightArrow">
            <a:avLst>
              <a:gd name="adj1" fmla="val 50000"/>
              <a:gd name="adj2" fmla="val 64868"/>
            </a:avLst>
          </a:prstGeom>
          <a:solidFill>
            <a:srgbClr val="FFDAC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51" grpId="0" build="p"/>
      <p:bldP spid="6153" grpId="0"/>
      <p:bldP spid="6154" grpId="0"/>
      <p:bldP spid="6155" grpId="0"/>
      <p:bldP spid="6156" grpId="0"/>
      <p:bldP spid="6157" grpId="0"/>
      <p:bldP spid="6158" grpId="0"/>
      <p:bldP spid="6159" grpId="0"/>
      <p:bldP spid="6160" grpId="0" animBg="1"/>
      <p:bldP spid="6161" grpId="0" animBg="1"/>
      <p:bldP spid="6162" grpId="0" animBg="1"/>
      <p:bldP spid="6163" grpId="0" animBg="1"/>
      <p:bldP spid="6164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ตัวอย่างโฆษณาที่ต้องเฝ้าระวัง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ลดสารพิษ ฟอกไต  ฟอกเลือด</a:t>
            </a:r>
          </a:p>
          <a:p>
            <a:r>
              <a:rPr lang="th-TH" dirty="0" smtClean="0"/>
              <a:t>เป็นอาหารบำรุง ช่วยป้องกันมะเร็ง</a:t>
            </a:r>
          </a:p>
          <a:p>
            <a:r>
              <a:rPr lang="th-TH" dirty="0" smtClean="0"/>
              <a:t>ทานแล้วไม่อ้วน ช่วยลดน้ำหนักได้</a:t>
            </a:r>
          </a:p>
          <a:p>
            <a:r>
              <a:rPr lang="th-TH" dirty="0" smtClean="0"/>
              <a:t>ช่วยให้ผิวขาว ลดรอยฝ้ากระ จุดด่างดำ</a:t>
            </a:r>
          </a:p>
          <a:p>
            <a:r>
              <a:rPr lang="th-TH" dirty="0" smtClean="0"/>
              <a:t>แก้ปัญหาวัยทอง ลดอาการร้อนวูบวาบ ป้องกันโรคกระดูกพรุน</a:t>
            </a:r>
            <a:endParaRPr lang="th-TH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4312" y="357166"/>
            <a:ext cx="8915400" cy="1143000"/>
          </a:xfrm>
        </p:spPr>
        <p:txBody>
          <a:bodyPr>
            <a:normAutofit/>
          </a:bodyPr>
          <a:lstStyle/>
          <a:p>
            <a:r>
              <a:rPr lang="th-TH" sz="4800" dirty="0" smtClean="0"/>
              <a:t>ตัวอย่างคำที่ไม่อนุญาตให้ใช้ในการโฆษณาอาหาร</a:t>
            </a:r>
            <a:endParaRPr lang="th-TH" sz="48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ยอด	    	   ดีเลิศ		เด็ดขาด   	อันดับ </a:t>
            </a:r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1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ศักดิ์สิทธิ์	   มหัศจรรย์	ที่สุด		สุดยอด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เยี่ยม	   เยี่ยมยอด	ยอดเยี่ยม	ดีที่สุด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เลิศที่สุด	   ชนะเลิศ 	เลิศเลอ		ดีเด็ด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สุดเหวี่ยง	   วิเศษ		</a:t>
            </a:r>
            <a:r>
              <a:rPr lang="th-TH" sz="2800" b="1" dirty="0" err="1" smtClean="0">
                <a:latin typeface="TH SarabunPSK" pitchFamily="34" charset="-34"/>
                <a:cs typeface="TH SarabunPSK" pitchFamily="34" charset="-34"/>
              </a:rPr>
              <a:t>ฮี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โร่		บริสุทธิ์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ล้ำเลิศ	   ชั้นเลิศ		เลิศล้ำ		เด็ด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หนึ่งเดียว	   พิเศษ		ยอดไปเลย 	เยี่ยมไปเลย</a:t>
            </a:r>
          </a:p>
          <a:p>
            <a:pPr marL="539750" indent="-96838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ที่หนึ่งเลย	   โดดเด่น	ปาฏิหาริย์	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lum bright="30000"/>
          </a:blip>
          <a:srcRect/>
          <a:stretch>
            <a:fillRect/>
          </a:stretch>
        </p:blipFill>
        <p:spPr bwMode="auto">
          <a:xfrm>
            <a:off x="0" y="3"/>
            <a:ext cx="9906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ความหมายของเครื่องสำอาง</a:t>
            </a:r>
            <a:endParaRPr lang="th-TH" sz="4800" b="1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เครื่องสำอาง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หมายความว่า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วัตถุที่มุ่งหมายสำหรับใช้ ทา ถู นวด โรย พ่น หยอด ใส่ อบ หรือ กระทำด้วยวิธีอื่นใดต่อส่วนหนึ่งส่วนใดของร่างกายเพื่อความสะอาด ความสวยงาม หรือส่งเสริมให้เกิดความสวยงามและรวมตลอดทั้งเครื่องประทินผิวต่าง ๆ ด้วย  แต่ไม่รวมถึง				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	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วัตถุทุกชนิดที่คนกิน ดื่ม อม หรือนำเข้าสู่ร่างกายไม่ว่าด้วยวิธีใด ๆ หรือในรูปลักษณะใด ๆ แต่ไม่รวมถึง ยา วัตถุที่ออกฤทธิ์ต่อจิตและประสาท หรือยาเสพติดให้โทษตามกฎหมายว่าด้วยการนั้น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วัตถุที่มุ่งหมายสำหรับใช้ หรือใช้เป็นส่วนผสมในการผลิตอาหาร รวมถึงวัตถุเจือปนอาหาร สี และ เครื่องปรุงแต่กลิ่นรส</a:t>
            </a:r>
          </a:p>
        </p:txBody>
      </p:sp>
    </p:spTree>
    <p:extLst>
      <p:ext uri="{BB962C8B-B14F-4D97-AF65-F5344CB8AC3E}">
        <p14:creationId xmlns="" xmlns:p14="http://schemas.microsoft.com/office/powerpoint/2010/main" val="426201931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"/>
          <p:cNvSpPr>
            <a:spLocks noChangeArrowheads="1"/>
          </p:cNvSpPr>
          <p:nvPr/>
        </p:nvSpPr>
        <p:spPr bwMode="auto">
          <a:xfrm>
            <a:off x="5174854" y="115888"/>
            <a:ext cx="4406106" cy="1198562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>
              <a:cs typeface="Cordia New" pitchFamily="34" charset="-34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357158" y="116240"/>
            <a:ext cx="3176455" cy="1152525"/>
            <a:chOff x="6211888" y="30163"/>
            <a:chExt cx="2932112" cy="1152526"/>
          </a:xfrm>
        </p:grpSpPr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7812088" y="30163"/>
              <a:ext cx="1331912" cy="692151"/>
            </a:xfrm>
            <a:prstGeom prst="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9" name="Rectangle 13"/>
            <p:cNvSpPr>
              <a:spLocks noChangeArrowheads="1"/>
            </p:cNvSpPr>
            <p:nvPr/>
          </p:nvSpPr>
          <p:spPr bwMode="auto">
            <a:xfrm>
              <a:off x="7019925" y="290513"/>
              <a:ext cx="1331912" cy="692150"/>
            </a:xfrm>
            <a:prstGeom prst="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8101013" y="606425"/>
              <a:ext cx="827087" cy="576264"/>
            </a:xfrm>
            <a:prstGeom prst="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41" name="Rectangle 15"/>
            <p:cNvSpPr>
              <a:spLocks noChangeArrowheads="1"/>
            </p:cNvSpPr>
            <p:nvPr/>
          </p:nvSpPr>
          <p:spPr bwMode="auto">
            <a:xfrm>
              <a:off x="6211888" y="419101"/>
              <a:ext cx="1187450" cy="431800"/>
            </a:xfrm>
            <a:prstGeom prst="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5142" name="Rectangle 16"/>
            <p:cNvSpPr>
              <a:spLocks noChangeArrowheads="1"/>
            </p:cNvSpPr>
            <p:nvPr/>
          </p:nvSpPr>
          <p:spPr bwMode="auto">
            <a:xfrm>
              <a:off x="6356350" y="147638"/>
              <a:ext cx="431800" cy="360363"/>
            </a:xfrm>
            <a:prstGeom prst="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</p:grp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116462" y="288930"/>
            <a:ext cx="8230957" cy="792163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latin typeface="+mn-lt"/>
              <a:cs typeface="+mn-cs"/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205015" y="347663"/>
            <a:ext cx="83771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 smtClean="0">
                <a:cs typeface="JasmineUPC" pitchFamily="18" charset="-34"/>
              </a:rPr>
              <a:t>พระราชบัญญัติคุ้มครองผู้บริโภค </a:t>
            </a:r>
            <a:r>
              <a:rPr lang="th-TH" sz="4000" b="1" dirty="0">
                <a:cs typeface="JasmineUPC" pitchFamily="18" charset="-34"/>
              </a:rPr>
              <a:t>พ.ศ. 2522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97137" y="1196754"/>
            <a:ext cx="9314392" cy="2736851"/>
            <a:chOff x="186" y="915"/>
            <a:chExt cx="5416" cy="1724"/>
          </a:xfrm>
        </p:grpSpPr>
        <p:sp>
          <p:nvSpPr>
            <p:cNvPr id="5133" name="AutoShape 21"/>
            <p:cNvSpPr>
              <a:spLocks noChangeArrowheads="1"/>
            </p:cNvSpPr>
            <p:nvPr/>
          </p:nvSpPr>
          <p:spPr bwMode="auto">
            <a:xfrm>
              <a:off x="839" y="1480"/>
              <a:ext cx="4763" cy="1159"/>
            </a:xfrm>
            <a:prstGeom prst="roundRect">
              <a:avLst>
                <a:gd name="adj" fmla="val 16667"/>
              </a:avLst>
            </a:prstGeom>
            <a:noFill/>
            <a:ln w="76200">
              <a:pattFill prst="smGrid">
                <a:fgClr>
                  <a:srgbClr val="005400"/>
                </a:fgClr>
                <a:bgClr>
                  <a:srgbClr val="D1EDCF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90" name="AutoShape 22"/>
            <p:cNvSpPr>
              <a:spLocks noChangeArrowheads="1"/>
            </p:cNvSpPr>
            <p:nvPr/>
          </p:nvSpPr>
          <p:spPr bwMode="auto">
            <a:xfrm>
              <a:off x="186" y="1162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50000">
                  <a:schemeClr val="bg1"/>
                </a:gs>
                <a:gs pos="100000">
                  <a:schemeClr val="accent6">
                    <a:lumMod val="20000"/>
                    <a:lumOff val="80000"/>
                  </a:schemeClr>
                </a:gs>
                <a:gs pos="100000">
                  <a:srgbClr val="7ACA74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5" name="Text Box 5"/>
            <p:cNvSpPr txBox="1">
              <a:spLocks noChangeArrowheads="1"/>
            </p:cNvSpPr>
            <p:nvPr/>
          </p:nvSpPr>
          <p:spPr bwMode="auto">
            <a:xfrm>
              <a:off x="1338" y="915"/>
              <a:ext cx="2585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 dirty="0">
                  <a:cs typeface="JasmineUPC" pitchFamily="18" charset="-34"/>
                </a:rPr>
                <a:t>บทบัญญัติที่ต้องปฏิบัติตาม</a:t>
              </a:r>
            </a:p>
          </p:txBody>
        </p:sp>
        <p:sp>
          <p:nvSpPr>
            <p:cNvPr id="5136" name="Text Box 6"/>
            <p:cNvSpPr txBox="1">
              <a:spLocks noChangeArrowheads="1"/>
            </p:cNvSpPr>
            <p:nvPr/>
          </p:nvSpPr>
          <p:spPr bwMode="auto">
            <a:xfrm>
              <a:off x="839" y="1497"/>
              <a:ext cx="4718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cs typeface="JasmineUPC" pitchFamily="18" charset="-34"/>
                </a:rPr>
                <a:t>        </a:t>
              </a:r>
              <a:r>
                <a:rPr lang="th-TH" b="1" dirty="0" smtClean="0">
                  <a:cs typeface="JasmineUPC" pitchFamily="18" charset="-34"/>
                </a:rPr>
                <a:t>การโฆษณาจะต้องไม่ใช้ข้อความไม่เป็นธรรมต่อผู้บริโภค หรือใช้ข้อความที่อาจก่อให้เกิดผลเสียต่อสังคมเป็นส่วนรวม (อาทิ ข้อความที่เป็นเท็จ หรือเกินความจริง หรือทำให้เข้าใจผิดในสาระสำคัญ</a:t>
              </a:r>
              <a:endParaRPr lang="th-TH" b="1" dirty="0">
                <a:cs typeface="JasmineUPC" pitchFamily="18" charset="-34"/>
              </a:endParaRPr>
            </a:p>
          </p:txBody>
        </p:sp>
        <p:sp>
          <p:nvSpPr>
            <p:cNvPr id="7188" name="Text Box 20"/>
            <p:cNvSpPr txBox="1">
              <a:spLocks noChangeArrowheads="1"/>
            </p:cNvSpPr>
            <p:nvPr/>
          </p:nvSpPr>
          <p:spPr bwMode="auto">
            <a:xfrm>
              <a:off x="232" y="1261"/>
              <a:ext cx="99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มาตรา  </a:t>
              </a:r>
              <a:r>
                <a:rPr lang="en-US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22</a:t>
              </a:r>
              <a:endParaRPr lang="th-TH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44213" y="3934104"/>
            <a:ext cx="9491531" cy="2735261"/>
            <a:chOff x="142" y="2251"/>
            <a:chExt cx="5519" cy="1723"/>
          </a:xfrm>
        </p:grpSpPr>
        <p:sp>
          <p:nvSpPr>
            <p:cNvPr id="5128" name="AutoShape 26"/>
            <p:cNvSpPr>
              <a:spLocks noChangeArrowheads="1"/>
            </p:cNvSpPr>
            <p:nvPr/>
          </p:nvSpPr>
          <p:spPr bwMode="auto">
            <a:xfrm>
              <a:off x="694" y="2678"/>
              <a:ext cx="4899" cy="1296"/>
            </a:xfrm>
            <a:prstGeom prst="roundRect">
              <a:avLst>
                <a:gd name="adj" fmla="val 16667"/>
              </a:avLst>
            </a:prstGeom>
            <a:noFill/>
            <a:ln w="57150">
              <a:pattFill prst="smGrid">
                <a:fgClr>
                  <a:srgbClr val="CC3300"/>
                </a:fgClr>
                <a:bgClr>
                  <a:srgbClr val="FFDCB9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>
                <a:cs typeface="Cordia New" pitchFamily="34" charset="-34"/>
              </a:endParaRPr>
            </a:p>
          </p:txBody>
        </p:sp>
        <p:sp>
          <p:nvSpPr>
            <p:cNvPr id="7193" name="AutoShape 25"/>
            <p:cNvSpPr>
              <a:spLocks noChangeArrowheads="1"/>
            </p:cNvSpPr>
            <p:nvPr/>
          </p:nvSpPr>
          <p:spPr bwMode="auto">
            <a:xfrm>
              <a:off x="142" y="2406"/>
              <a:ext cx="998" cy="5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+mn-lt"/>
                <a:cs typeface="+mn-cs"/>
              </a:endParaRPr>
            </a:p>
          </p:txBody>
        </p:sp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1429" y="2251"/>
              <a:ext cx="104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sz="3200" b="1" dirty="0">
                  <a:cs typeface="JasmineUPC" pitchFamily="18" charset="-34"/>
                </a:rPr>
                <a:t>บทลงโทษ</a:t>
              </a:r>
            </a:p>
          </p:txBody>
        </p:sp>
        <p:sp>
          <p:nvSpPr>
            <p:cNvPr id="5131" name="Text Box 9"/>
            <p:cNvSpPr txBox="1">
              <a:spLocks noChangeArrowheads="1"/>
            </p:cNvSpPr>
            <p:nvPr/>
          </p:nvSpPr>
          <p:spPr bwMode="auto">
            <a:xfrm>
              <a:off x="694" y="2759"/>
              <a:ext cx="4967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cs typeface="JasmineUPC" pitchFamily="18" charset="-34"/>
                </a:rPr>
                <a:t> </a:t>
              </a:r>
              <a:r>
                <a:rPr lang="en-US" b="1" dirty="0" smtClean="0">
                  <a:cs typeface="JasmineUPC" pitchFamily="18" charset="-34"/>
                </a:rPr>
                <a:t>      </a:t>
              </a:r>
              <a:r>
                <a:rPr lang="th-TH" b="1" dirty="0" smtClean="0">
                  <a:cs typeface="JasmineUPC" pitchFamily="18" charset="-34"/>
                </a:rPr>
                <a:t>ผู้ใดเจตนาก่อให้เกิดความเข้าใจผิดในแหล่งกำเนิด สภาพ คุณภาพ ปริมาณ หรือสาระสำคัญประการอื่นอันเกี่ยวกับสินค้าหรือบริการ   โฆษณาหรือใช้ฉลากที่มีข้อความอันเป็นเท็จ ต้องระวางโทษจำคุกไม่เกินหกเดือน  หรือปรับไม่เกินห้าหมื่นบาท  หรือทั้งจำทั้งปรับ</a:t>
              </a:r>
              <a:endParaRPr lang="th-TH" b="1" dirty="0">
                <a:cs typeface="JasmineUPC" pitchFamily="18" charset="-34"/>
              </a:endParaRPr>
            </a:p>
          </p:txBody>
        </p:sp>
        <p:sp>
          <p:nvSpPr>
            <p:cNvPr id="5132" name="Text Box 23"/>
            <p:cNvSpPr txBox="1">
              <a:spLocks noChangeArrowheads="1"/>
            </p:cNvSpPr>
            <p:nvPr/>
          </p:nvSpPr>
          <p:spPr bwMode="auto">
            <a:xfrm>
              <a:off x="178" y="2497"/>
              <a:ext cx="10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h-TH" b="1" dirty="0">
                  <a:latin typeface="TH SarabunPSK" pitchFamily="34" charset="-34"/>
                  <a:cs typeface="TH SarabunPSK" pitchFamily="34" charset="-34"/>
                </a:rPr>
                <a:t>มาตรา </a:t>
              </a:r>
              <a:r>
                <a:rPr lang="en-US" b="1" dirty="0">
                  <a:latin typeface="TH SarabunPSK" pitchFamily="34" charset="-34"/>
                  <a:cs typeface="TH SarabunPSK" pitchFamily="34" charset="-34"/>
                </a:rPr>
                <a:t>4</a:t>
              </a:r>
              <a:r>
                <a:rPr lang="th-TH" b="1" dirty="0" smtClean="0">
                  <a:latin typeface="TH SarabunPSK" pitchFamily="34" charset="-34"/>
                  <a:cs typeface="TH SarabunPSK" pitchFamily="34" charset="-34"/>
                </a:rPr>
                <a:t>7</a:t>
              </a:r>
              <a:endParaRPr lang="th-TH" b="1" dirty="0">
                <a:latin typeface="TH SarabunPSK" pitchFamily="34" charset="-34"/>
                <a:cs typeface="TH SarabunPSK" pitchFamily="34" charset="-34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0556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การเฝ้าระวังโฆษณาเครื่องสำอาง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76213" indent="917575">
              <a:buNone/>
            </a:pP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เครื่องสำอาง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   เป็นผลิตภัณฑ์ใช้ภายนอก  และมีผลต่อร่างกายเพียงแค่ผิวภายนอกเท่านั้น   ไม่สามารถลงลึกถึงผิวชั้นในได้  แต่ปัจจุบันยังพบเห็นข้อความโฆษณา</a:t>
            </a: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ที่อวดอ้างเกินจริง  หลากหลายลักษณะ  โดยลักษณะการโฆษณาที่ต้องเฝ้าระวังมีดังนี้</a:t>
            </a:r>
          </a:p>
          <a:p>
            <a:pPr marL="176213" indent="917575"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สบู่....เพื่อผิวหน้าขาวใส  ครีมทาหน้าขาวใสถาวร </a:t>
            </a:r>
          </a:p>
          <a:p>
            <a:pPr marL="176213" indent="917575"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สบู่รักษาสิวฝ้า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  <a:p>
            <a:pPr marL="176213" indent="917575"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ชุดครีมกระชับผิวหน้า</a:t>
            </a:r>
          </a:p>
          <a:p>
            <a:pPr marL="176213" indent="917575">
              <a:buNone/>
            </a:pP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ครีมกระชับสัดส่วน ลดผิวแตกลาย</a:t>
            </a:r>
          </a:p>
          <a:p>
            <a:pPr>
              <a:buNone/>
            </a:pPr>
            <a:endParaRPr lang="th-TH" sz="28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66680</TotalTime>
  <Words>7970</Words>
  <Application>Microsoft Office PowerPoint</Application>
  <PresentationFormat>กระดาษ A4 (210x297 มม.)</PresentationFormat>
  <Paragraphs>921</Paragraphs>
  <Slides>140</Slides>
  <Notes>7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140</vt:i4>
      </vt:variant>
    </vt:vector>
  </HeadingPairs>
  <TitlesOfParts>
    <vt:vector size="141" baseType="lpstr">
      <vt:lpstr>ไหลเวียน</vt:lpstr>
      <vt:lpstr>แนวทางการดำเนินงาน อย.น้อย</vt:lpstr>
      <vt:lpstr>บทบาทเจ้าหน้าที่ รพ.สต.</vt:lpstr>
      <vt:lpstr>สิ่งที่คาดหวังจากนักเรียนแกนนำ อย.น้อย</vt:lpstr>
      <vt:lpstr>ฉลากอาหารและการเลือกซื้อ</vt:lpstr>
      <vt:lpstr>นิยาม</vt:lpstr>
      <vt:lpstr>ประเภทของอาหารตาม ประกาศกระทรวงสาธารณสุข ฉบับที่ ๑๙๔ พ.ศ. ๒๕๔๓ เรื่องฉลาก</vt:lpstr>
      <vt:lpstr>1. อาหารควบคุมเฉพาะ</vt:lpstr>
      <vt:lpstr>2. อาหารที่กำหนดคุณภาพหรือมาตรฐาน</vt:lpstr>
      <vt:lpstr>3.อาหารที่ต้องมีฉลาก</vt:lpstr>
      <vt:lpstr>4.อาหารทั่วไปอื่นๆ</vt:lpstr>
      <vt:lpstr>ประกาศกระทรวงสาธารณสุขฉบับที่ ๓๖๗ พ.ศ. ๒๕๕๗</vt:lpstr>
      <vt:lpstr>ประกาศกระทรวงสาธารณสุขฉบับที่ ๓๖๗ พ.ศ. ๒๕๕๗ (ต่อ)</vt:lpstr>
      <vt:lpstr>ประกาศกระทรวงสาธารณสุขฉบับที่ ๓๖๗ พ.ศ. ๒๕๕๗ (ต่อ)</vt:lpstr>
      <vt:lpstr>ประกาศกระทรวงสาธารณสุขฉบับที่ ๓๖๗ พ.ศ. ๒๕๕๗ (ต่อ)</vt:lpstr>
      <vt:lpstr>ภาพนิ่ง 15</vt:lpstr>
      <vt:lpstr>ภาพนิ่ง 16</vt:lpstr>
      <vt:lpstr>เลขสารบบบนฉลากอาหาร</vt:lpstr>
      <vt:lpstr>ภาพนิ่ง 18</vt:lpstr>
      <vt:lpstr>บทลงโทษตาม พรบ. อาหาร 2522</vt:lpstr>
      <vt:lpstr>ภาพนิ่ง 20</vt:lpstr>
      <vt:lpstr>ตัวอย่างฉลากอาหาร</vt:lpstr>
      <vt:lpstr>ตัวอย่างฉลากอาหาร</vt:lpstr>
      <vt:lpstr>ภาพนิ่ง 23</vt:lpstr>
      <vt:lpstr>ภาพนิ่ง 24</vt:lpstr>
      <vt:lpstr>กิน ไขมัน แค่พอดี ไม่มีอ้วน</vt:lpstr>
      <vt:lpstr>กิน ไขมัน แค่พอดี ไม่มีอ้วน</vt:lpstr>
      <vt:lpstr>กิน ไขมัน แค่พอดี ไม่มีอ้วน (ต่อ)</vt:lpstr>
      <vt:lpstr>กิน ไขมัน แค่พอดี ไม่มีอ้วน (ต่อ)</vt:lpstr>
      <vt:lpstr>กิน ไขมัน แค่พอดี ไม่มีอ้วน (ต่อ)</vt:lpstr>
      <vt:lpstr>อาหารจานด่วนตะวันตก</vt:lpstr>
      <vt:lpstr>กินอย่าง ฉลาดลดเค็ม ลดโซเดียม ลดโรค</vt:lpstr>
      <vt:lpstr>ตารางแสดงปริมาณโซเดียมในอาหารแต่ละชนิด</vt:lpstr>
      <vt:lpstr>ตารางแสดงปริมาณโซเดียมในอาหารแต่ละชนิด</vt:lpstr>
      <vt:lpstr>ตารางแสดงปริมาณโซเดียมในอาหารแต่ละชนิด</vt:lpstr>
      <vt:lpstr>ตารางแสดงปริมาณโซเดียมในอาหารแต่ละชนิด</vt:lpstr>
      <vt:lpstr>หวาน..อันตราย</vt:lpstr>
      <vt:lpstr>ระวังหวาน..อันตราย (ต่อ)</vt:lpstr>
      <vt:lpstr>ดัชนีน้ำตาล (Glycemic Index)</vt:lpstr>
      <vt:lpstr>อาหารที่มีดัชนีน้ำตาล (Glycemic Index) ต่ำ</vt:lpstr>
      <vt:lpstr>อาหารที่มีดัชนีน้ำตาลปานกลาง</vt:lpstr>
      <vt:lpstr>อาหารที่มีดัชนีน้ำตาลสูง</vt:lpstr>
      <vt:lpstr>10 วิธีลดความหวาน</vt:lpstr>
      <vt:lpstr>10 วิธีลดความหวาน</vt:lpstr>
      <vt:lpstr>10 วิธีลดความหวาน</vt:lpstr>
      <vt:lpstr>ฉลากโภชนาการ</vt:lpstr>
      <vt:lpstr>ฉลากโภชนาการ</vt:lpstr>
      <vt:lpstr>ฉลากโภชนาการ</vt:lpstr>
      <vt:lpstr>ฉลากโภชนาการ</vt:lpstr>
      <vt:lpstr>ฉลากโภชนาการ</vt:lpstr>
      <vt:lpstr>  ส่วนที่ 1 หนึ่งหน่วยบริโภคจำนวนหน่วยบริโภค   ส่วนที่ 2  คุณค่าทางโภชนาการต่อหนึ่งหน่วยบริโภค: สารอาหารหลัก                                                       ส่วนที่ 3   คุณค่าทางโภชนาการต่อหนึ่งหน่วยบริโภค:  วิตามินและแร่ธาตุ    ส่วนที่ 4 ข้อมูลความต้องการพลังงานและสารอาหาร    ส่วนที่ 5 ข้อมูลการคำนวณพลังงาน</vt:lpstr>
      <vt:lpstr>ฉลากโภชนาการแบบย่อ</vt:lpstr>
      <vt:lpstr>ข้อมูลโภชนาการ</vt:lpstr>
      <vt:lpstr>ข้อมูลโภชนาการ</vt:lpstr>
      <vt:lpstr>ภาพนิ่ง 54</vt:lpstr>
      <vt:lpstr>น้ำแอปเปิ้ล 1,000 มล.</vt:lpstr>
      <vt:lpstr>ข้อมูลโภชนาการ</vt:lpstr>
      <vt:lpstr>ข้อมูลโภชนาการ</vt:lpstr>
      <vt:lpstr>ประโยชน์ของฉลากโภชนาการ</vt:lpstr>
      <vt:lpstr>คุณค่าทางโภชนาการ........                                      ความแตกต่างที่เลือกได้</vt:lpstr>
      <vt:lpstr>สารปนเปื้อนในอาหาร คืออะไร..?</vt:lpstr>
      <vt:lpstr>การปนเปื้อน</vt:lpstr>
      <vt:lpstr>การปนเปื้อนทางเคมี</vt:lpstr>
      <vt:lpstr>บอแรกซ์</vt:lpstr>
      <vt:lpstr>อันตรายต่อสุขภาพร่างกาย</vt:lpstr>
      <vt:lpstr>อันตรายต่อสุขภาพร่างกาย</vt:lpstr>
      <vt:lpstr>กฎหมาย</vt:lpstr>
      <vt:lpstr>อาหารที่มักตรวจพบว่ามีบอแรกซ์</vt:lpstr>
      <vt:lpstr>สารกันรา (กรดซาลิซิลิค)</vt:lpstr>
      <vt:lpstr>ภาพนิ่ง 69</vt:lpstr>
      <vt:lpstr>ภาพนิ่ง 70</vt:lpstr>
      <vt:lpstr>อาหารที่มักตรวจพบว่ามีสารกันรา</vt:lpstr>
      <vt:lpstr>ภาพนิ่ง 72</vt:lpstr>
      <vt:lpstr>ภาพนิ่ง 73</vt:lpstr>
      <vt:lpstr>ภาพนิ่ง 74</vt:lpstr>
      <vt:lpstr>อันตรายของสารฟอกขาว</vt:lpstr>
      <vt:lpstr>ภาพนิ่ง 76</vt:lpstr>
      <vt:lpstr>ภาพนิ่ง 77</vt:lpstr>
      <vt:lpstr>ฟอร์มาลิน</vt:lpstr>
      <vt:lpstr>อาหารที่มักตรวจพบฟอร์มาลิน</vt:lpstr>
      <vt:lpstr>ภาพนิ่ง 80</vt:lpstr>
      <vt:lpstr>อันตรายต่อสุขภาพร่างกาย</vt:lpstr>
      <vt:lpstr>ผลกระทบต่อสุขภาพ</vt:lpstr>
      <vt:lpstr>น้ำมันทอดซ้ำ</vt:lpstr>
      <vt:lpstr>คำแนะนำการใช้น้ำมันทอดอาหาร</vt:lpstr>
      <vt:lpstr>คำแนะนำการใช้น้ำมันทอดอาหาร</vt:lpstr>
      <vt:lpstr>ยาฆ่าแมลง/สารพิษตกค้าง</vt:lpstr>
      <vt:lpstr>อาหารที่มักตรวจพบยาฆ่าแมลง/สารพิษตกค้าง</vt:lpstr>
      <vt:lpstr>อันตรายต่อสุขภาพร่างกาย</vt:lpstr>
      <vt:lpstr>ระบบต่อมไร้ท่อในร่างกาย</vt:lpstr>
      <vt:lpstr>ในสารพิษตกค้าง  พบว่า...</vt:lpstr>
      <vt:lpstr>วิธีการล้างผัก/ผลไม้ ลดสารพิษตกค้าง</vt:lpstr>
      <vt:lpstr>วิธีการล้างผัก/ผลไม้ ลดสารพิษตกค้าง (ต่อ)</vt:lpstr>
      <vt:lpstr>วิธีการล้างผัก/ผลไม้ ลดสารพิษตกค้าง (ต่อ)</vt:lpstr>
      <vt:lpstr>แอฟลาทอกซิน</vt:lpstr>
      <vt:lpstr>ความเป็นพิษของแอฟลาทอกซิน</vt:lpstr>
      <vt:lpstr>เครื่องสำอาง คือ ?</vt:lpstr>
      <vt:lpstr>เครื่องสำอาง คือ ?</vt:lpstr>
      <vt:lpstr>เครื่องสำอางมีกี่ประเภท ?</vt:lpstr>
      <vt:lpstr>การเลือกซื้อเครื่องสำอาง  ต้องตรวจสอบอะไรบ้าง ?</vt:lpstr>
      <vt:lpstr>การเลือกซื้อเครื่องสำอาง  ต้องตรวจสอบอะไรบ้าง ?</vt:lpstr>
      <vt:lpstr>ภาพนิ่ง 101</vt:lpstr>
      <vt:lpstr>การเลือกซื้อเลือกใช้เครื่องสำอาง</vt:lpstr>
      <vt:lpstr>ยา คือ ?</vt:lpstr>
      <vt:lpstr>ฉลากยา</vt:lpstr>
      <vt:lpstr>ฉลากยา (ต่อ)</vt:lpstr>
      <vt:lpstr>ภาพนิ่ง 106</vt:lpstr>
      <vt:lpstr>ภาพนิ่ง 107</vt:lpstr>
      <vt:lpstr>สเตียรอยด์คืออะไร </vt:lpstr>
      <vt:lpstr>ภาพนิ่ง 109</vt:lpstr>
      <vt:lpstr> </vt:lpstr>
      <vt:lpstr>ประโยชน์ของสเตียรอยด์</vt:lpstr>
      <vt:lpstr>ประโยชน์ของสเตียรอยด์</vt:lpstr>
      <vt:lpstr>อันตรายจากการใช้สเตียรอยด์ </vt:lpstr>
      <vt:lpstr>อันตรายจากการใช้สเตียรอยด์ </vt:lpstr>
      <vt:lpstr>บทลงโทษของผู้ฝ่าฝืนตามพระราชบัญญัติยา</vt:lpstr>
      <vt:lpstr>ข้อพึงปฏิบัติในการใช้สเตียรอยด์ </vt:lpstr>
      <vt:lpstr>การเฝ้าระวังการโฆษณาผลิตภัณฑ์สุขภาพ</vt:lpstr>
      <vt:lpstr>ขอบเขตการควบคุมการโฆษณา</vt:lpstr>
      <vt:lpstr>ภาพนิ่ง 119</vt:lpstr>
      <vt:lpstr>ภาพนิ่ง 120</vt:lpstr>
      <vt:lpstr>ภาพนิ่ง 121</vt:lpstr>
      <vt:lpstr>ภาพนิ่ง 122</vt:lpstr>
      <vt:lpstr>วิธีการควบคุมการโฆษณา</vt:lpstr>
      <vt:lpstr>ภาพนิ่ง 124</vt:lpstr>
      <vt:lpstr>การเฝ้าระวังโฆษณายา</vt:lpstr>
      <vt:lpstr>ความหมายของยา</vt:lpstr>
      <vt:lpstr>ภาพนิ่ง 127</vt:lpstr>
      <vt:lpstr>ภาพนิ่ง 128</vt:lpstr>
      <vt:lpstr>การเฝ้าระวังโฆษณาอาหาร</vt:lpstr>
      <vt:lpstr>ความหมายของอาหาร</vt:lpstr>
      <vt:lpstr>ภาพนิ่ง 131</vt:lpstr>
      <vt:lpstr>ภาพนิ่ง 132</vt:lpstr>
      <vt:lpstr>ภาพนิ่ง 133</vt:lpstr>
      <vt:lpstr>ภาพนิ่ง 134</vt:lpstr>
      <vt:lpstr>บทบัญญัติตามพรบ. อาหาร พ.ศ. 2522</vt:lpstr>
      <vt:lpstr>ตัวอย่างโฆษณาที่ต้องเฝ้าระวัง</vt:lpstr>
      <vt:lpstr>ตัวอย่างคำที่ไม่อนุญาตให้ใช้ในการโฆษณาอาหาร</vt:lpstr>
      <vt:lpstr>ความหมายของเครื่องสำอาง</vt:lpstr>
      <vt:lpstr>ภาพนิ่ง 139</vt:lpstr>
      <vt:lpstr>การเฝ้าระวังโฆษณาเครื่องสำอาง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แนวทางการดำเนินงาน อย.น้อย</dc:title>
  <dc:creator>nuttayaporn.w</dc:creator>
  <cp:lastModifiedBy>nuttayaporn.w</cp:lastModifiedBy>
  <cp:revision>40</cp:revision>
  <dcterms:created xsi:type="dcterms:W3CDTF">2015-01-08T06:29:59Z</dcterms:created>
  <dcterms:modified xsi:type="dcterms:W3CDTF">2015-01-09T07:37:52Z</dcterms:modified>
</cp:coreProperties>
</file>